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69" r:id="rId3"/>
    <p:sldId id="270" r:id="rId4"/>
    <p:sldId id="271" r:id="rId5"/>
    <p:sldId id="273" r:id="rId6"/>
    <p:sldId id="272" r:id="rId7"/>
    <p:sldId id="274" r:id="rId8"/>
    <p:sldId id="277" r:id="rId9"/>
    <p:sldId id="279" r:id="rId10"/>
    <p:sldId id="280" r:id="rId11"/>
    <p:sldId id="278" r:id="rId12"/>
    <p:sldId id="281" r:id="rId13"/>
    <p:sldId id="282" r:id="rId14"/>
    <p:sldId id="283" r:id="rId15"/>
    <p:sldId id="285" r:id="rId16"/>
    <p:sldId id="286" r:id="rId17"/>
    <p:sldId id="287" r:id="rId18"/>
    <p:sldId id="288" r:id="rId19"/>
    <p:sldId id="289" r:id="rId20"/>
    <p:sldId id="291" r:id="rId21"/>
    <p:sldId id="290" r:id="rId22"/>
    <p:sldId id="292" r:id="rId23"/>
    <p:sldId id="293" r:id="rId24"/>
    <p:sldId id="294" r:id="rId25"/>
    <p:sldId id="306" r:id="rId26"/>
    <p:sldId id="307" r:id="rId27"/>
    <p:sldId id="308" r:id="rId28"/>
    <p:sldId id="295" r:id="rId29"/>
    <p:sldId id="296" r:id="rId30"/>
    <p:sldId id="297" r:id="rId31"/>
    <p:sldId id="309" r:id="rId32"/>
    <p:sldId id="298" r:id="rId33"/>
    <p:sldId id="299" r:id="rId34"/>
    <p:sldId id="300" r:id="rId35"/>
    <p:sldId id="301" r:id="rId36"/>
    <p:sldId id="302" r:id="rId37"/>
    <p:sldId id="305" r:id="rId38"/>
    <p:sldId id="304" r:id="rId39"/>
    <p:sldId id="310" r:id="rId40"/>
    <p:sldId id="30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1" d="100"/>
          <a:sy n="81" d="100"/>
        </p:scale>
        <p:origin x="74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909470-2E6D-4270-A76D-7AE5E940B981}"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1E1FA9-CE27-4DDE-A775-E5DAC1EB2A6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19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09470-2E6D-4270-A76D-7AE5E940B981}"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1E1FA9-CE27-4DDE-A775-E5DAC1EB2A69}" type="slidenum">
              <a:rPr lang="en-IN" smtClean="0"/>
              <a:t>‹#›</a:t>
            </a:fld>
            <a:endParaRPr lang="en-IN"/>
          </a:p>
        </p:txBody>
      </p:sp>
    </p:spTree>
    <p:extLst>
      <p:ext uri="{BB962C8B-B14F-4D97-AF65-F5344CB8AC3E}">
        <p14:creationId xmlns:p14="http://schemas.microsoft.com/office/powerpoint/2010/main" val="4283539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09470-2E6D-4270-A76D-7AE5E940B981}"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1E1FA9-CE27-4DDE-A775-E5DAC1EB2A69}" type="slidenum">
              <a:rPr lang="en-IN" smtClean="0"/>
              <a:t>‹#›</a:t>
            </a:fld>
            <a:endParaRPr lang="en-IN"/>
          </a:p>
        </p:txBody>
      </p:sp>
    </p:spTree>
    <p:extLst>
      <p:ext uri="{BB962C8B-B14F-4D97-AF65-F5344CB8AC3E}">
        <p14:creationId xmlns:p14="http://schemas.microsoft.com/office/powerpoint/2010/main" val="3950286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09470-2E6D-4270-A76D-7AE5E940B981}"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1E1FA9-CE27-4DDE-A775-E5DAC1EB2A69}" type="slidenum">
              <a:rPr lang="en-IN" smtClean="0"/>
              <a:t>‹#›</a:t>
            </a:fld>
            <a:endParaRPr lang="en-IN"/>
          </a:p>
        </p:txBody>
      </p:sp>
    </p:spTree>
    <p:extLst>
      <p:ext uri="{BB962C8B-B14F-4D97-AF65-F5344CB8AC3E}">
        <p14:creationId xmlns:p14="http://schemas.microsoft.com/office/powerpoint/2010/main" val="22659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909470-2E6D-4270-A76D-7AE5E940B981}"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1E1FA9-CE27-4DDE-A775-E5DAC1EB2A6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75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909470-2E6D-4270-A76D-7AE5E940B981}"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1E1FA9-CE27-4DDE-A775-E5DAC1EB2A69}" type="slidenum">
              <a:rPr lang="en-IN" smtClean="0"/>
              <a:t>‹#›</a:t>
            </a:fld>
            <a:endParaRPr lang="en-IN"/>
          </a:p>
        </p:txBody>
      </p:sp>
    </p:spTree>
    <p:extLst>
      <p:ext uri="{BB962C8B-B14F-4D97-AF65-F5344CB8AC3E}">
        <p14:creationId xmlns:p14="http://schemas.microsoft.com/office/powerpoint/2010/main" val="2213212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909470-2E6D-4270-A76D-7AE5E940B981}" type="datetimeFigureOut">
              <a:rPr lang="en-IN" smtClean="0"/>
              <a:t>24-07-2022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01E1FA9-CE27-4DDE-A775-E5DAC1EB2A69}" type="slidenum">
              <a:rPr lang="en-IN" smtClean="0"/>
              <a:t>‹#›</a:t>
            </a:fld>
            <a:endParaRPr lang="en-IN"/>
          </a:p>
        </p:txBody>
      </p:sp>
    </p:spTree>
    <p:extLst>
      <p:ext uri="{BB962C8B-B14F-4D97-AF65-F5344CB8AC3E}">
        <p14:creationId xmlns:p14="http://schemas.microsoft.com/office/powerpoint/2010/main" val="3531935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909470-2E6D-4270-A76D-7AE5E940B981}" type="datetimeFigureOut">
              <a:rPr lang="en-IN" smtClean="0"/>
              <a:t>24-07-2022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1E1FA9-CE27-4DDE-A775-E5DAC1EB2A69}" type="slidenum">
              <a:rPr lang="en-IN" smtClean="0"/>
              <a:t>‹#›</a:t>
            </a:fld>
            <a:endParaRPr lang="en-IN"/>
          </a:p>
        </p:txBody>
      </p:sp>
    </p:spTree>
    <p:extLst>
      <p:ext uri="{BB962C8B-B14F-4D97-AF65-F5344CB8AC3E}">
        <p14:creationId xmlns:p14="http://schemas.microsoft.com/office/powerpoint/2010/main" val="3950340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B909470-2E6D-4270-A76D-7AE5E940B981}" type="datetimeFigureOut">
              <a:rPr lang="en-IN" smtClean="0"/>
              <a:t>24-07-2022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01E1FA9-CE27-4DDE-A775-E5DAC1EB2A69}" type="slidenum">
              <a:rPr lang="en-IN" smtClean="0"/>
              <a:t>‹#›</a:t>
            </a:fld>
            <a:endParaRPr lang="en-IN"/>
          </a:p>
        </p:txBody>
      </p:sp>
    </p:spTree>
    <p:extLst>
      <p:ext uri="{BB962C8B-B14F-4D97-AF65-F5344CB8AC3E}">
        <p14:creationId xmlns:p14="http://schemas.microsoft.com/office/powerpoint/2010/main" val="1061295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B909470-2E6D-4270-A76D-7AE5E940B981}" type="datetimeFigureOut">
              <a:rPr lang="en-IN" smtClean="0"/>
              <a:t>24-07-2022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1E1FA9-CE27-4DDE-A775-E5DAC1EB2A69}" type="slidenum">
              <a:rPr lang="en-IN" smtClean="0"/>
              <a:t>‹#›</a:t>
            </a:fld>
            <a:endParaRPr lang="en-IN"/>
          </a:p>
        </p:txBody>
      </p:sp>
    </p:spTree>
    <p:extLst>
      <p:ext uri="{BB962C8B-B14F-4D97-AF65-F5344CB8AC3E}">
        <p14:creationId xmlns:p14="http://schemas.microsoft.com/office/powerpoint/2010/main" val="1865360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909470-2E6D-4270-A76D-7AE5E940B981}"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1E1FA9-CE27-4DDE-A775-E5DAC1EB2A69}" type="slidenum">
              <a:rPr lang="en-IN" smtClean="0"/>
              <a:t>‹#›</a:t>
            </a:fld>
            <a:endParaRPr lang="en-IN"/>
          </a:p>
        </p:txBody>
      </p:sp>
    </p:spTree>
    <p:extLst>
      <p:ext uri="{BB962C8B-B14F-4D97-AF65-F5344CB8AC3E}">
        <p14:creationId xmlns:p14="http://schemas.microsoft.com/office/powerpoint/2010/main" val="1588651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B909470-2E6D-4270-A76D-7AE5E940B981}" type="datetimeFigureOut">
              <a:rPr lang="en-IN" smtClean="0"/>
              <a:t>24-07-2022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01E1FA9-CE27-4DDE-A775-E5DAC1EB2A6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38319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link.springer.com/chapter/10.1007/978-3-030-04780-1_28#auth-Hemant-Rathore" TargetMode="External"/><Relationship Id="rId3" Type="http://schemas.openxmlformats.org/officeDocument/2006/relationships/hyperlink" Target="https://www.sciencedirect.com/science/article/abs/pii/S1383762120301442#!" TargetMode="External"/><Relationship Id="rId7" Type="http://schemas.openxmlformats.org/officeDocument/2006/relationships/hyperlink" Target="https://link.springer.com/article/10.1631/FITEE.1601325#auth-Qiu_xi-Zhong"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link.springer.com/article/10.1631/FITEE.1601325#auth-Bo-Yu" TargetMode="External"/><Relationship Id="rId11" Type="http://schemas.openxmlformats.org/officeDocument/2006/relationships/hyperlink" Target="https://link.springer.com/chapter/10.1007/978-3-030-04780-1_28#auth-Mohit-Sewak" TargetMode="External"/><Relationship Id="rId5" Type="http://schemas.openxmlformats.org/officeDocument/2006/relationships/hyperlink" Target="https://link.springer.com/article/10.1631/FITEE.1601325#auth-Bao_sheng-Wang" TargetMode="External"/><Relationship Id="rId10" Type="http://schemas.openxmlformats.org/officeDocument/2006/relationships/hyperlink" Target="https://link.springer.com/chapter/10.1007/978-3-030-04780-1_28#auth-Sanjay_K_-Sahay" TargetMode="External"/><Relationship Id="rId4" Type="http://schemas.openxmlformats.org/officeDocument/2006/relationships/hyperlink" Target="https://link.springer.com/article/10.1631/FITEE.1601325#auth-Liu-Liu" TargetMode="External"/><Relationship Id="rId9" Type="http://schemas.openxmlformats.org/officeDocument/2006/relationships/hyperlink" Target="https://link.springer.com/chapter/10.1007/978-3-030-04780-1_28#auth-Swati-Agarwa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eeexplore.ieee.org/author/37088699228"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ieeexplore.ieee.org/author/37086800401" TargetMode="External"/><Relationship Id="rId4" Type="http://schemas.openxmlformats.org/officeDocument/2006/relationships/hyperlink" Target="https://ieeexplore.ieee.org/author/3783012970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4BDF5-B3E4-47E7-B316-14A763FEC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90" y="78097"/>
            <a:ext cx="963953" cy="1270352"/>
          </a:xfrm>
          <a:prstGeom prst="rect">
            <a:avLst/>
          </a:prstGeom>
        </p:spPr>
      </p:pic>
      <p:sp>
        <p:nvSpPr>
          <p:cNvPr id="5" name="Rectangle 4">
            <a:extLst>
              <a:ext uri="{FF2B5EF4-FFF2-40B4-BE49-F238E27FC236}">
                <a16:creationId xmlns:a16="http://schemas.microsoft.com/office/drawing/2014/main" id="{0D52834C-4C02-4BF8-9540-5D0763A054B9}"/>
              </a:ext>
            </a:extLst>
          </p:cNvPr>
          <p:cNvSpPr/>
          <p:nvPr/>
        </p:nvSpPr>
        <p:spPr>
          <a:xfrm>
            <a:off x="1107143" y="78097"/>
            <a:ext cx="1058783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mj-lt"/>
              </a:rPr>
              <a:t>National Forensic Sciences University</a:t>
            </a:r>
          </a:p>
        </p:txBody>
      </p:sp>
      <p:sp>
        <p:nvSpPr>
          <p:cNvPr id="6" name="Rectangle 5">
            <a:extLst>
              <a:ext uri="{FF2B5EF4-FFF2-40B4-BE49-F238E27FC236}">
                <a16:creationId xmlns:a16="http://schemas.microsoft.com/office/drawing/2014/main" id="{07988A20-5554-48CF-9F36-5CBEDA00C983}"/>
              </a:ext>
            </a:extLst>
          </p:cNvPr>
          <p:cNvSpPr/>
          <p:nvPr/>
        </p:nvSpPr>
        <p:spPr>
          <a:xfrm>
            <a:off x="2187217" y="1139063"/>
            <a:ext cx="8427686" cy="1077218"/>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Major Project: - Malware Detection Using machine Learning</a:t>
            </a:r>
          </a:p>
        </p:txBody>
      </p:sp>
      <p:sp>
        <p:nvSpPr>
          <p:cNvPr id="7" name="Rectangle 6">
            <a:extLst>
              <a:ext uri="{FF2B5EF4-FFF2-40B4-BE49-F238E27FC236}">
                <a16:creationId xmlns:a16="http://schemas.microsoft.com/office/drawing/2014/main" id="{1B0D4EBE-E4DE-4132-8CF4-64BF0E7B0124}"/>
              </a:ext>
            </a:extLst>
          </p:cNvPr>
          <p:cNvSpPr/>
          <p:nvPr/>
        </p:nvSpPr>
        <p:spPr>
          <a:xfrm>
            <a:off x="1888534" y="2230806"/>
            <a:ext cx="8414932" cy="1815882"/>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Presented by: - </a:t>
            </a:r>
          </a:p>
          <a:p>
            <a:pPr algn="ctr"/>
            <a:r>
              <a:rPr lang="en-US" sz="2800" dirty="0">
                <a:ln w="0"/>
                <a:effectLst>
                  <a:outerShdw blurRad="38100" dist="19050" dir="2700000" algn="tl" rotWithShape="0">
                    <a:schemeClr val="dk1">
                      <a:alpha val="40000"/>
                    </a:schemeClr>
                  </a:outerShdw>
                </a:effectLst>
              </a:rPr>
              <a:t>Name: -Sumit Kumar Dubey</a:t>
            </a:r>
          </a:p>
          <a:p>
            <a:pPr algn="ctr"/>
            <a:r>
              <a:rPr lang="en-US" sz="2800" b="0" cap="none" spc="0" dirty="0">
                <a:ln w="0"/>
                <a:solidFill>
                  <a:schemeClr val="tx1"/>
                </a:solidFill>
                <a:effectLst>
                  <a:outerShdw blurRad="38100" dist="19050" dir="2700000" algn="tl" rotWithShape="0">
                    <a:schemeClr val="dk1">
                      <a:alpha val="40000"/>
                    </a:schemeClr>
                  </a:outerShdw>
                </a:effectLst>
              </a:rPr>
              <a:t>Enrollment No.: -101CTMSDS2021007</a:t>
            </a:r>
          </a:p>
          <a:p>
            <a:pPr algn="ctr"/>
            <a:r>
              <a:rPr lang="en-US" sz="2800" dirty="0">
                <a:ln w="0"/>
                <a:effectLst>
                  <a:outerShdw blurRad="38100" dist="19050" dir="2700000" algn="tl" rotWithShape="0">
                    <a:schemeClr val="dk1">
                      <a:alpha val="40000"/>
                    </a:schemeClr>
                  </a:outerShdw>
                </a:effectLst>
              </a:rPr>
              <a:t>Course: -M.Sc. Digital Forensics and information Security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BF0EBACB-38DA-434D-A041-8F9E9BA9BCA2}"/>
              </a:ext>
            </a:extLst>
          </p:cNvPr>
          <p:cNvSpPr/>
          <p:nvPr/>
        </p:nvSpPr>
        <p:spPr>
          <a:xfrm>
            <a:off x="2622741" y="4583569"/>
            <a:ext cx="6946517" cy="954107"/>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Guide: - Prof. Prakash Khasor</a:t>
            </a:r>
          </a:p>
          <a:p>
            <a:pPr algn="ctr"/>
            <a:r>
              <a:rPr lang="en-US" sz="2800" b="0" cap="none" spc="0" dirty="0">
                <a:ln w="0"/>
                <a:solidFill>
                  <a:schemeClr val="tx1"/>
                </a:solidFill>
                <a:effectLst>
                  <a:outerShdw blurRad="38100" dist="19050" dir="2700000" algn="tl" rotWithShape="0">
                    <a:schemeClr val="dk1">
                      <a:alpha val="40000"/>
                    </a:schemeClr>
                  </a:outerShdw>
                </a:effectLst>
              </a:rPr>
              <a:t>School </a:t>
            </a:r>
            <a:r>
              <a:rPr lang="en-US" sz="2800" dirty="0">
                <a:ln w="0"/>
                <a:effectLst>
                  <a:outerShdw blurRad="38100" dist="19050" dir="2700000" algn="tl" rotWithShape="0">
                    <a:schemeClr val="dk1">
                      <a:alpha val="40000"/>
                    </a:schemeClr>
                  </a:outerShdw>
                </a:effectLst>
              </a:rPr>
              <a:t>o</a:t>
            </a:r>
            <a:r>
              <a:rPr lang="en-US" sz="2800" b="0" cap="none" spc="0" dirty="0">
                <a:ln w="0"/>
                <a:solidFill>
                  <a:schemeClr val="tx1"/>
                </a:solidFill>
                <a:effectLst>
                  <a:outerShdw blurRad="38100" dist="19050" dir="2700000" algn="tl" rotWithShape="0">
                    <a:schemeClr val="dk1">
                      <a:alpha val="40000"/>
                    </a:schemeClr>
                  </a:outerShdw>
                </a:effectLst>
              </a:rPr>
              <a:t>f Cyber Security and Digital Forensics  </a:t>
            </a:r>
          </a:p>
        </p:txBody>
      </p:sp>
    </p:spTree>
    <p:extLst>
      <p:ext uri="{BB962C8B-B14F-4D97-AF65-F5344CB8AC3E}">
        <p14:creationId xmlns:p14="http://schemas.microsoft.com/office/powerpoint/2010/main" val="1320695807"/>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1151641" y="808687"/>
            <a:ext cx="640765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Malware Analysis Tool</a:t>
            </a:r>
          </a:p>
        </p:txBody>
      </p:sp>
      <p:sp>
        <p:nvSpPr>
          <p:cNvPr id="5" name="TextBox 4">
            <a:extLst>
              <a:ext uri="{FF2B5EF4-FFF2-40B4-BE49-F238E27FC236}">
                <a16:creationId xmlns:a16="http://schemas.microsoft.com/office/drawing/2014/main" id="{426D2812-A687-140F-519C-F4375F279991}"/>
              </a:ext>
            </a:extLst>
          </p:cNvPr>
          <p:cNvSpPr txBox="1"/>
          <p:nvPr/>
        </p:nvSpPr>
        <p:spPr>
          <a:xfrm>
            <a:off x="1151641" y="1923068"/>
            <a:ext cx="9888718" cy="1323439"/>
          </a:xfrm>
          <a:prstGeom prst="rect">
            <a:avLst/>
          </a:prstGeom>
          <a:noFill/>
        </p:spPr>
        <p:txBody>
          <a:bodyPr wrap="square" rtlCol="0">
            <a:spAutoFit/>
          </a:bodyPr>
          <a:lstStyle/>
          <a:p>
            <a:pPr algn="just"/>
            <a:r>
              <a:rPr lang="en-US" sz="2000" dirty="0"/>
              <a:t>This tool will perform static analysis on the basis of features extracted by a ML model that will dump it into a pickle file and predict the file category.</a:t>
            </a:r>
          </a:p>
          <a:p>
            <a:pPr algn="just"/>
            <a:endParaRPr lang="en-US" sz="2000" dirty="0"/>
          </a:p>
          <a:p>
            <a:pPr algn="just"/>
            <a:r>
              <a:rPr lang="en-US" sz="2000" dirty="0"/>
              <a:t>Weather the file  is malware or a  legitimate file.</a:t>
            </a:r>
            <a:endParaRPr lang="en-IN" sz="2000" dirty="0"/>
          </a:p>
        </p:txBody>
      </p:sp>
      <p:pic>
        <p:nvPicPr>
          <p:cNvPr id="6" name="Picture 5">
            <a:extLst>
              <a:ext uri="{FF2B5EF4-FFF2-40B4-BE49-F238E27FC236}">
                <a16:creationId xmlns:a16="http://schemas.microsoft.com/office/drawing/2014/main" id="{A801DFA9-8D3E-A790-912F-898D1B37F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Tree>
    <p:extLst>
      <p:ext uri="{BB962C8B-B14F-4D97-AF65-F5344CB8AC3E}">
        <p14:creationId xmlns:p14="http://schemas.microsoft.com/office/powerpoint/2010/main" val="2265684154"/>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6F6AC61E-F68D-44E9-9706-8DC66A6BE33C}"/>
              </a:ext>
            </a:extLst>
          </p:cNvPr>
          <p:cNvSpPr/>
          <p:nvPr/>
        </p:nvSpPr>
        <p:spPr>
          <a:xfrm>
            <a:off x="1151641" y="808687"/>
            <a:ext cx="640765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Malware Analysis Tool</a:t>
            </a:r>
          </a:p>
        </p:txBody>
      </p:sp>
      <p:sp>
        <p:nvSpPr>
          <p:cNvPr id="3" name="TextBox 2">
            <a:extLst>
              <a:ext uri="{FF2B5EF4-FFF2-40B4-BE49-F238E27FC236}">
                <a16:creationId xmlns:a16="http://schemas.microsoft.com/office/drawing/2014/main" id="{64BCF280-C453-4198-AE00-C05C38BB04F3}"/>
              </a:ext>
            </a:extLst>
          </p:cNvPr>
          <p:cNvSpPr txBox="1"/>
          <p:nvPr/>
        </p:nvSpPr>
        <p:spPr>
          <a:xfrm>
            <a:off x="1151641" y="1923068"/>
            <a:ext cx="9888718" cy="2554545"/>
          </a:xfrm>
          <a:prstGeom prst="rect">
            <a:avLst/>
          </a:prstGeom>
          <a:noFill/>
        </p:spPr>
        <p:txBody>
          <a:bodyPr wrap="square" rtlCol="0">
            <a:spAutoFit/>
          </a:bodyPr>
          <a:lstStyle/>
          <a:p>
            <a:pPr algn="just"/>
            <a:r>
              <a:rPr lang="en-US" sz="2000" dirty="0"/>
              <a:t>Here we are going to perform following steps: -</a:t>
            </a:r>
          </a:p>
          <a:p>
            <a:pPr marL="342900" indent="-342900" algn="just">
              <a:buFont typeface="Arial" panose="020B0604020202020204" pitchFamily="34" charset="0"/>
              <a:buChar char="•"/>
            </a:pPr>
            <a:r>
              <a:rPr lang="en-US" sz="2000" dirty="0"/>
              <a:t>Load dataset</a:t>
            </a:r>
          </a:p>
          <a:p>
            <a:pPr marL="342900" indent="-342900" algn="just">
              <a:buFont typeface="Arial" panose="020B0604020202020204" pitchFamily="34" charset="0"/>
              <a:buChar char="•"/>
            </a:pPr>
            <a:r>
              <a:rPr lang="en-US" sz="2000" dirty="0"/>
              <a:t>Model Training </a:t>
            </a:r>
          </a:p>
          <a:p>
            <a:pPr marL="342900" indent="-342900" algn="just">
              <a:buFont typeface="Arial" panose="020B0604020202020204" pitchFamily="34" charset="0"/>
              <a:buChar char="•"/>
            </a:pPr>
            <a:r>
              <a:rPr lang="en-US" sz="2000" dirty="0"/>
              <a:t>Generate Pickles</a:t>
            </a:r>
          </a:p>
          <a:p>
            <a:pPr marL="342900" indent="-342900" algn="just">
              <a:buFont typeface="Arial" panose="020B0604020202020204" pitchFamily="34" charset="0"/>
              <a:buChar char="•"/>
            </a:pPr>
            <a:r>
              <a:rPr lang="en-US" sz="2000" dirty="0"/>
              <a:t>Extract Features from File</a:t>
            </a:r>
          </a:p>
          <a:p>
            <a:pPr marL="342900" indent="-342900" algn="just">
              <a:buFont typeface="Arial" panose="020B0604020202020204" pitchFamily="34" charset="0"/>
              <a:buChar char="•"/>
            </a:pPr>
            <a:r>
              <a:rPr lang="en-US" sz="2000" dirty="0"/>
              <a:t>Predict File Type</a:t>
            </a:r>
          </a:p>
          <a:p>
            <a:pPr marL="800100" lvl="1" indent="-342900" algn="just">
              <a:buFont typeface="Arial" panose="020B0604020202020204" pitchFamily="34" charset="0"/>
              <a:buChar char="•"/>
            </a:pPr>
            <a:r>
              <a:rPr lang="en-US" sz="2000" dirty="0"/>
              <a:t>Malicious</a:t>
            </a:r>
          </a:p>
          <a:p>
            <a:pPr marL="800100" lvl="1" indent="-342900" algn="just">
              <a:buFont typeface="Arial" panose="020B0604020202020204" pitchFamily="34" charset="0"/>
              <a:buChar char="•"/>
            </a:pPr>
            <a:r>
              <a:rPr lang="en-US" sz="2000" dirty="0"/>
              <a:t>Legitimate</a:t>
            </a:r>
            <a:endParaRPr lang="en-IN" sz="2000" dirty="0"/>
          </a:p>
        </p:txBody>
      </p:sp>
    </p:spTree>
    <p:extLst>
      <p:ext uri="{BB962C8B-B14F-4D97-AF65-F5344CB8AC3E}">
        <p14:creationId xmlns:p14="http://schemas.microsoft.com/office/powerpoint/2010/main" val="1349463114"/>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1151641" y="907299"/>
            <a:ext cx="249363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Dataset </a:t>
            </a:r>
          </a:p>
        </p:txBody>
      </p:sp>
      <p:sp>
        <p:nvSpPr>
          <p:cNvPr id="5" name="TextBox 4">
            <a:extLst>
              <a:ext uri="{FF2B5EF4-FFF2-40B4-BE49-F238E27FC236}">
                <a16:creationId xmlns:a16="http://schemas.microsoft.com/office/drawing/2014/main" id="{426D2812-A687-140F-519C-F4375F279991}"/>
              </a:ext>
            </a:extLst>
          </p:cNvPr>
          <p:cNvSpPr txBox="1"/>
          <p:nvPr/>
        </p:nvSpPr>
        <p:spPr>
          <a:xfrm>
            <a:off x="1151641" y="1923068"/>
            <a:ext cx="9888718" cy="2246769"/>
          </a:xfrm>
          <a:prstGeom prst="rect">
            <a:avLst/>
          </a:prstGeom>
          <a:noFill/>
        </p:spPr>
        <p:txBody>
          <a:bodyPr wrap="square" rtlCol="0">
            <a:spAutoFit/>
          </a:bodyPr>
          <a:lstStyle/>
          <a:p>
            <a:pPr algn="just"/>
            <a:r>
              <a:rPr lang="en-US" sz="2000" dirty="0"/>
              <a:t>In the dataset we will provide a file which consists of certain features like:- </a:t>
            </a:r>
          </a:p>
          <a:p>
            <a:pPr marL="342900" indent="-342900" algn="just">
              <a:buFont typeface="Arial" panose="020B0604020202020204" pitchFamily="34" charset="0"/>
              <a:buChar char="•"/>
            </a:pPr>
            <a:r>
              <a:rPr lang="en-IN" sz="2000" b="0" i="0" u="none" strike="noStrike" dirty="0">
                <a:solidFill>
                  <a:srgbClr val="000000"/>
                </a:solidFill>
                <a:effectLst/>
              </a:rPr>
              <a:t>SizeOfOptionalHeader</a:t>
            </a:r>
          </a:p>
          <a:p>
            <a:pPr marL="342900" indent="-342900" algn="just">
              <a:buFont typeface="Arial" panose="020B0604020202020204" pitchFamily="34" charset="0"/>
              <a:buChar char="•"/>
            </a:pPr>
            <a:r>
              <a:rPr lang="en-IN" sz="2000" b="0" i="0" u="none" strike="noStrike" dirty="0">
                <a:solidFill>
                  <a:srgbClr val="000000"/>
                </a:solidFill>
                <a:effectLst/>
              </a:rPr>
              <a:t>Characteristics</a:t>
            </a:r>
            <a:r>
              <a:rPr lang="en-IN" sz="2000" dirty="0"/>
              <a:t> </a:t>
            </a:r>
            <a:endParaRPr lang="en-IN" sz="2000" dirty="0">
              <a:solidFill>
                <a:srgbClr val="000000"/>
              </a:solidFill>
            </a:endParaRPr>
          </a:p>
          <a:p>
            <a:pPr marL="342900" indent="-342900" algn="just">
              <a:buFont typeface="Arial" panose="020B0604020202020204" pitchFamily="34" charset="0"/>
              <a:buChar char="•"/>
            </a:pPr>
            <a:r>
              <a:rPr lang="en-IN" sz="2000" b="0" i="0" u="none" strike="noStrike" dirty="0" err="1">
                <a:solidFill>
                  <a:srgbClr val="000000"/>
                </a:solidFill>
                <a:effectLst/>
              </a:rPr>
              <a:t>SizeOfCode</a:t>
            </a:r>
            <a:r>
              <a:rPr lang="en-IN" sz="2000" dirty="0"/>
              <a:t> </a:t>
            </a:r>
            <a:endParaRPr lang="en-IN" sz="2000" dirty="0">
              <a:solidFill>
                <a:srgbClr val="000000"/>
              </a:solidFill>
            </a:endParaRPr>
          </a:p>
          <a:p>
            <a:pPr marL="342900" indent="-342900" algn="just">
              <a:buFont typeface="Arial" panose="020B0604020202020204" pitchFamily="34" charset="0"/>
              <a:buChar char="•"/>
            </a:pPr>
            <a:r>
              <a:rPr lang="en-IN" sz="2000" b="0" i="0" u="none" strike="noStrike" dirty="0">
                <a:solidFill>
                  <a:srgbClr val="000000"/>
                </a:solidFill>
                <a:effectLst/>
              </a:rPr>
              <a:t>VersionInformationSize</a:t>
            </a:r>
            <a:r>
              <a:rPr lang="en-IN" sz="2000" dirty="0"/>
              <a:t>  </a:t>
            </a:r>
          </a:p>
          <a:p>
            <a:pPr marL="342900" indent="-342900" algn="just">
              <a:buFont typeface="Arial" panose="020B0604020202020204" pitchFamily="34" charset="0"/>
              <a:buChar char="•"/>
            </a:pPr>
            <a:r>
              <a:rPr lang="en-IN" sz="2000" b="0" i="0" u="none" strike="noStrike" dirty="0">
                <a:solidFill>
                  <a:srgbClr val="000000"/>
                </a:solidFill>
                <a:effectLst/>
              </a:rPr>
              <a:t>legitimate</a:t>
            </a:r>
            <a:r>
              <a:rPr lang="en-IN" sz="2000" dirty="0"/>
              <a:t> </a:t>
            </a:r>
          </a:p>
          <a:p>
            <a:pPr algn="just"/>
            <a:r>
              <a:rPr lang="en-IN" sz="2000" dirty="0"/>
              <a:t>And a lot of other features depends on the data set you  provide.</a:t>
            </a:r>
            <a:endParaRPr lang="en-US" sz="2000" dirty="0"/>
          </a:p>
        </p:txBody>
      </p:sp>
      <p:pic>
        <p:nvPicPr>
          <p:cNvPr id="6" name="Picture 5">
            <a:extLst>
              <a:ext uri="{FF2B5EF4-FFF2-40B4-BE49-F238E27FC236}">
                <a16:creationId xmlns:a16="http://schemas.microsoft.com/office/drawing/2014/main" id="{A0EEA861-C507-F71E-1367-5D2715104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Tree>
    <p:extLst>
      <p:ext uri="{BB962C8B-B14F-4D97-AF65-F5344CB8AC3E}">
        <p14:creationId xmlns:p14="http://schemas.microsoft.com/office/powerpoint/2010/main" val="1743857679"/>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1242436" y="826614"/>
            <a:ext cx="464287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Model training  </a:t>
            </a:r>
          </a:p>
        </p:txBody>
      </p:sp>
      <p:sp>
        <p:nvSpPr>
          <p:cNvPr id="5" name="TextBox 4">
            <a:extLst>
              <a:ext uri="{FF2B5EF4-FFF2-40B4-BE49-F238E27FC236}">
                <a16:creationId xmlns:a16="http://schemas.microsoft.com/office/drawing/2014/main" id="{426D2812-A687-140F-519C-F4375F279991}"/>
              </a:ext>
            </a:extLst>
          </p:cNvPr>
          <p:cNvSpPr txBox="1"/>
          <p:nvPr/>
        </p:nvSpPr>
        <p:spPr>
          <a:xfrm>
            <a:off x="1151641" y="1923068"/>
            <a:ext cx="9888718" cy="4093428"/>
          </a:xfrm>
          <a:prstGeom prst="rect">
            <a:avLst/>
          </a:prstGeom>
          <a:noFill/>
        </p:spPr>
        <p:txBody>
          <a:bodyPr wrap="square" rtlCol="0">
            <a:spAutoFit/>
          </a:bodyPr>
          <a:lstStyle/>
          <a:p>
            <a:pPr algn="just"/>
            <a:r>
              <a:rPr lang="en-US" sz="2000" dirty="0"/>
              <a:t>In Model training we will </a:t>
            </a:r>
            <a:r>
              <a:rPr lang="en-GB" sz="2000" dirty="0">
                <a:latin typeface="Times New Roman"/>
                <a:ea typeface="Times New Roman"/>
                <a:cs typeface="Times New Roman"/>
                <a:sym typeface="Times New Roman"/>
              </a:rPr>
              <a:t>use different types of machine learning classifiers like </a:t>
            </a:r>
          </a:p>
          <a:p>
            <a:pPr marL="342900" indent="-342900" algn="just">
              <a:buFont typeface="Arial" panose="020B0604020202020204" pitchFamily="34" charset="0"/>
              <a:buChar char="•"/>
            </a:pPr>
            <a:r>
              <a:rPr lang="en-GB" sz="2000" dirty="0">
                <a:latin typeface="Times New Roman"/>
                <a:ea typeface="Times New Roman"/>
                <a:cs typeface="Times New Roman"/>
                <a:sym typeface="Times New Roman"/>
              </a:rPr>
              <a:t>Decision tree </a:t>
            </a:r>
          </a:p>
          <a:p>
            <a:pPr marL="342900" indent="-342900" algn="just">
              <a:buFont typeface="Arial" panose="020B0604020202020204" pitchFamily="34" charset="0"/>
              <a:buChar char="•"/>
            </a:pPr>
            <a:r>
              <a:rPr lang="en-GB" sz="2000" dirty="0">
                <a:latin typeface="Times New Roman"/>
                <a:ea typeface="Times New Roman"/>
                <a:cs typeface="Times New Roman"/>
                <a:sym typeface="Times New Roman"/>
              </a:rPr>
              <a:t>Logistic regression </a:t>
            </a:r>
          </a:p>
          <a:p>
            <a:pPr marL="342900" indent="-342900" algn="just">
              <a:buFont typeface="Arial" panose="020B0604020202020204" pitchFamily="34" charset="0"/>
              <a:buChar char="•"/>
            </a:pPr>
            <a:r>
              <a:rPr lang="en-GB" sz="2000" dirty="0">
                <a:latin typeface="Times New Roman"/>
                <a:ea typeface="Times New Roman"/>
                <a:cs typeface="Times New Roman"/>
                <a:sym typeface="Times New Roman"/>
              </a:rPr>
              <a:t>Random forest</a:t>
            </a:r>
          </a:p>
          <a:p>
            <a:pPr marL="342900" indent="-342900" algn="just">
              <a:buFont typeface="Arial" panose="020B0604020202020204" pitchFamily="34" charset="0"/>
              <a:buChar char="•"/>
            </a:pPr>
            <a:r>
              <a:rPr lang="en-GB" sz="2000" dirty="0">
                <a:latin typeface="Times New Roman"/>
                <a:ea typeface="Times New Roman"/>
                <a:cs typeface="Times New Roman"/>
                <a:sym typeface="Times New Roman"/>
              </a:rPr>
              <a:t>GradientBoosting</a:t>
            </a:r>
          </a:p>
          <a:p>
            <a:pPr marL="342900" indent="-342900" algn="just">
              <a:buFont typeface="Arial" panose="020B0604020202020204" pitchFamily="34" charset="0"/>
              <a:buChar char="•"/>
            </a:pPr>
            <a:r>
              <a:rPr lang="en-GB" sz="2000" dirty="0">
                <a:latin typeface="Times New Roman"/>
                <a:ea typeface="Times New Roman"/>
                <a:cs typeface="Times New Roman"/>
                <a:sym typeface="Times New Roman"/>
              </a:rPr>
              <a:t>AdaBoost</a:t>
            </a:r>
          </a:p>
          <a:p>
            <a:pPr marL="342900" indent="-342900" algn="just">
              <a:buFont typeface="Arial" panose="020B0604020202020204" pitchFamily="34" charset="0"/>
              <a:buChar char="•"/>
            </a:pPr>
            <a:r>
              <a:rPr lang="en-GB" sz="2000" dirty="0">
                <a:latin typeface="Times New Roman"/>
                <a:ea typeface="Times New Roman"/>
                <a:cs typeface="Times New Roman"/>
                <a:sym typeface="Times New Roman"/>
              </a:rPr>
              <a:t>GuassianNB</a:t>
            </a:r>
          </a:p>
          <a:p>
            <a:pPr algn="just"/>
            <a:r>
              <a:rPr lang="en-GB" sz="2000" dirty="0">
                <a:latin typeface="Times New Roman"/>
                <a:ea typeface="Times New Roman"/>
                <a:cs typeface="Times New Roman"/>
                <a:sym typeface="Times New Roman"/>
              </a:rPr>
              <a:t> train them with the integrated feature dataset to classify the given fields in dataset as malware or Legitimate files.</a:t>
            </a:r>
          </a:p>
          <a:p>
            <a:pPr algn="just"/>
            <a:endParaRPr lang="en-US" sz="2000" dirty="0"/>
          </a:p>
          <a:p>
            <a:pPr algn="just"/>
            <a:r>
              <a:rPr lang="en-US" sz="2000" dirty="0"/>
              <a:t>Then out of all classifiers we will chose the best classifiers on the basis of accuracy.</a:t>
            </a:r>
          </a:p>
          <a:p>
            <a:pPr algn="just"/>
            <a:endParaRPr lang="en-US" sz="2000" dirty="0"/>
          </a:p>
          <a:p>
            <a:pPr algn="just"/>
            <a:r>
              <a:rPr lang="en-US" sz="2000" dirty="0"/>
              <a:t>And at last we will dump those classification into a pickle file.</a:t>
            </a:r>
          </a:p>
        </p:txBody>
      </p:sp>
      <p:pic>
        <p:nvPicPr>
          <p:cNvPr id="6" name="Picture 5">
            <a:extLst>
              <a:ext uri="{FF2B5EF4-FFF2-40B4-BE49-F238E27FC236}">
                <a16:creationId xmlns:a16="http://schemas.microsoft.com/office/drawing/2014/main" id="{620CBAF5-1157-58C5-50AA-48948B107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Tree>
    <p:extLst>
      <p:ext uri="{BB962C8B-B14F-4D97-AF65-F5344CB8AC3E}">
        <p14:creationId xmlns:p14="http://schemas.microsoft.com/office/powerpoint/2010/main" val="4063976189"/>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1149621" y="841504"/>
            <a:ext cx="533902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Feature Extraction</a:t>
            </a:r>
          </a:p>
        </p:txBody>
      </p:sp>
      <p:sp>
        <p:nvSpPr>
          <p:cNvPr id="5" name="TextBox 4">
            <a:extLst>
              <a:ext uri="{FF2B5EF4-FFF2-40B4-BE49-F238E27FC236}">
                <a16:creationId xmlns:a16="http://schemas.microsoft.com/office/drawing/2014/main" id="{426D2812-A687-140F-519C-F4375F279991}"/>
              </a:ext>
            </a:extLst>
          </p:cNvPr>
          <p:cNvSpPr txBox="1"/>
          <p:nvPr/>
        </p:nvSpPr>
        <p:spPr>
          <a:xfrm>
            <a:off x="1151641" y="1923068"/>
            <a:ext cx="9888718" cy="2246769"/>
          </a:xfrm>
          <a:prstGeom prst="rect">
            <a:avLst/>
          </a:prstGeom>
          <a:noFill/>
        </p:spPr>
        <p:txBody>
          <a:bodyPr wrap="square" rtlCol="0">
            <a:spAutoFit/>
          </a:bodyPr>
          <a:lstStyle/>
          <a:p>
            <a:pPr algn="just"/>
            <a:r>
              <a:rPr lang="en-US" sz="2000" dirty="0"/>
              <a:t>Here we will use PEFile module in python to extract features from the .exe file.</a:t>
            </a:r>
          </a:p>
          <a:p>
            <a:pPr algn="just"/>
            <a:endParaRPr lang="en-US" sz="2000" dirty="0"/>
          </a:p>
          <a:p>
            <a:pPr algn="just"/>
            <a:r>
              <a:rPr lang="en-US" sz="2000" dirty="0"/>
              <a:t>Then we will use this features and compare it with our trained model.</a:t>
            </a:r>
          </a:p>
          <a:p>
            <a:pPr algn="just"/>
            <a:endParaRPr lang="en-US" sz="2000" dirty="0"/>
          </a:p>
          <a:p>
            <a:pPr algn="just"/>
            <a:r>
              <a:rPr lang="en-US" sz="2000" dirty="0"/>
              <a:t>For that we will use the Pickle files generated from the training.</a:t>
            </a:r>
          </a:p>
          <a:p>
            <a:pPr algn="just"/>
            <a:endParaRPr lang="en-US" sz="2000" dirty="0"/>
          </a:p>
          <a:p>
            <a:pPr algn="just"/>
            <a:r>
              <a:rPr lang="en-US" sz="2000" dirty="0"/>
              <a:t>After Comparing the we will then predict whether a file is malicious or legitimate.</a:t>
            </a: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Tree>
    <p:extLst>
      <p:ext uri="{BB962C8B-B14F-4D97-AF65-F5344CB8AC3E}">
        <p14:creationId xmlns:p14="http://schemas.microsoft.com/office/powerpoint/2010/main" val="4274979065"/>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6F6AC61E-F68D-44E9-9706-8DC66A6BE33C}"/>
              </a:ext>
            </a:extLst>
          </p:cNvPr>
          <p:cNvSpPr/>
          <p:nvPr/>
        </p:nvSpPr>
        <p:spPr>
          <a:xfrm>
            <a:off x="2782285" y="2834711"/>
            <a:ext cx="662745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Tools and Technologies</a:t>
            </a:r>
          </a:p>
        </p:txBody>
      </p:sp>
    </p:spTree>
    <p:extLst>
      <p:ext uri="{BB962C8B-B14F-4D97-AF65-F5344CB8AC3E}">
        <p14:creationId xmlns:p14="http://schemas.microsoft.com/office/powerpoint/2010/main" val="4279985304"/>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1151641" y="877362"/>
            <a:ext cx="2189446" cy="923330"/>
          </a:xfrm>
          <a:prstGeom prst="rect">
            <a:avLst/>
          </a:prstGeom>
          <a:noFill/>
        </p:spPr>
        <p:txBody>
          <a:bodyPr wrap="none" lIns="91440" tIns="45720" rIns="91440" bIns="45720">
            <a:spAutoFit/>
          </a:bodyPr>
          <a:lstStyle/>
          <a:p>
            <a:pPr algn="ctr"/>
            <a:r>
              <a:rPr lang="en-IN" sz="5400" dirty="0"/>
              <a:t>Python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26D2812-A687-140F-519C-F4375F279991}"/>
              </a:ext>
            </a:extLst>
          </p:cNvPr>
          <p:cNvSpPr txBox="1"/>
          <p:nvPr/>
        </p:nvSpPr>
        <p:spPr>
          <a:xfrm>
            <a:off x="1151641" y="1923068"/>
            <a:ext cx="9888718" cy="2554545"/>
          </a:xfrm>
          <a:prstGeom prst="rect">
            <a:avLst/>
          </a:prstGeom>
          <a:noFill/>
        </p:spPr>
        <p:txBody>
          <a:bodyPr wrap="square" rtlCol="0">
            <a:spAutoFit/>
          </a:bodyPr>
          <a:lstStyle/>
          <a:p>
            <a:pPr algn="just"/>
            <a:r>
              <a:rPr lang="en-US" sz="2000" dirty="0"/>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 The Python interpreter and the extensive standard library are available in source or binary form without charge for all major platforms, and can be freely distributed.</a:t>
            </a: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Tree>
    <p:extLst>
      <p:ext uri="{BB962C8B-B14F-4D97-AF65-F5344CB8AC3E}">
        <p14:creationId xmlns:p14="http://schemas.microsoft.com/office/powerpoint/2010/main" val="3822705359"/>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1237164" y="808687"/>
            <a:ext cx="3312124" cy="923330"/>
          </a:xfrm>
          <a:prstGeom prst="rect">
            <a:avLst/>
          </a:prstGeom>
          <a:noFill/>
        </p:spPr>
        <p:txBody>
          <a:bodyPr wrap="none" lIns="91440" tIns="45720" rIns="91440" bIns="45720">
            <a:spAutoFit/>
          </a:bodyPr>
          <a:lstStyle/>
          <a:p>
            <a:pPr algn="ctr"/>
            <a:r>
              <a:rPr lang="en-US" sz="5400" i="0" dirty="0">
                <a:effectLst/>
              </a:rPr>
              <a:t>Scikit-learn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26D2812-A687-140F-519C-F4375F279991}"/>
              </a:ext>
            </a:extLst>
          </p:cNvPr>
          <p:cNvSpPr txBox="1"/>
          <p:nvPr/>
        </p:nvSpPr>
        <p:spPr>
          <a:xfrm>
            <a:off x="242048" y="1905139"/>
            <a:ext cx="9780494" cy="1631216"/>
          </a:xfrm>
          <a:prstGeom prst="rect">
            <a:avLst/>
          </a:prstGeom>
          <a:noFill/>
        </p:spPr>
        <p:txBody>
          <a:bodyPr wrap="square" rtlCol="0">
            <a:spAutoFit/>
          </a:bodyPr>
          <a:lstStyle/>
          <a:p>
            <a:pPr lvl="2" algn="just"/>
            <a:r>
              <a:rPr lang="en-US" sz="2000" i="0" dirty="0">
                <a:effectLst/>
              </a:rPr>
              <a:t>Scikit-learn (formerly scikits.learn and also known as </a:t>
            </a:r>
            <a:r>
              <a:rPr lang="en-US" sz="2000" i="0" dirty="0" err="1">
                <a:effectLst/>
              </a:rPr>
              <a:t>sklearn</a:t>
            </a:r>
            <a:r>
              <a:rPr lang="en-US" sz="2000" i="0" dirty="0">
                <a:effectLst/>
              </a:rPr>
              <a:t>) is a </a:t>
            </a:r>
            <a:r>
              <a:rPr lang="en-US" sz="2000" dirty="0"/>
              <a:t>free software</a:t>
            </a:r>
            <a:r>
              <a:rPr lang="en-US" sz="2000" i="0" dirty="0">
                <a:effectLst/>
              </a:rPr>
              <a:t> </a:t>
            </a:r>
            <a:r>
              <a:rPr lang="en-US" sz="2000" dirty="0"/>
              <a:t>machine learning</a:t>
            </a:r>
            <a:r>
              <a:rPr lang="en-US" sz="2000" i="0" dirty="0">
                <a:effectLst/>
              </a:rPr>
              <a:t> </a:t>
            </a:r>
            <a:r>
              <a:rPr lang="en-US" sz="2000" dirty="0"/>
              <a:t>library</a:t>
            </a:r>
            <a:r>
              <a:rPr lang="en-US" sz="2000" i="0" dirty="0">
                <a:effectLst/>
              </a:rPr>
              <a:t> for the </a:t>
            </a:r>
            <a:r>
              <a:rPr lang="en-US" sz="2000" dirty="0"/>
              <a:t>Python</a:t>
            </a:r>
            <a:r>
              <a:rPr lang="en-US" sz="2000" i="0" dirty="0">
                <a:effectLst/>
              </a:rPr>
              <a:t> </a:t>
            </a:r>
            <a:r>
              <a:rPr lang="en-US" sz="2000" dirty="0"/>
              <a:t>programming </a:t>
            </a:r>
            <a:r>
              <a:rPr lang="en-US" sz="2000" dirty="0" err="1"/>
              <a:t>language</a:t>
            </a:r>
            <a:r>
              <a:rPr lang="en-US" sz="2000" i="0" dirty="0" err="1">
                <a:effectLst/>
              </a:rPr>
              <a:t>.It</a:t>
            </a:r>
            <a:r>
              <a:rPr lang="en-US" sz="2000" i="0" dirty="0">
                <a:effectLst/>
              </a:rPr>
              <a:t> features various </a:t>
            </a:r>
            <a:r>
              <a:rPr lang="en-US" sz="2000" dirty="0"/>
              <a:t>classification</a:t>
            </a:r>
            <a:r>
              <a:rPr lang="en-US" sz="2000" i="0" dirty="0">
                <a:effectLst/>
              </a:rPr>
              <a:t>, </a:t>
            </a:r>
            <a:r>
              <a:rPr lang="en-US" sz="2000" dirty="0"/>
              <a:t>regression</a:t>
            </a:r>
            <a:r>
              <a:rPr lang="en-US" sz="2000" i="0" dirty="0">
                <a:effectLst/>
              </a:rPr>
              <a:t> and </a:t>
            </a:r>
            <a:r>
              <a:rPr lang="en-US" sz="2000" dirty="0"/>
              <a:t>clustering</a:t>
            </a:r>
            <a:r>
              <a:rPr lang="en-US" sz="2000" i="0" dirty="0">
                <a:effectLst/>
              </a:rPr>
              <a:t> algorithms including </a:t>
            </a:r>
            <a:r>
              <a:rPr lang="en-US" sz="2000" dirty="0"/>
              <a:t>support-vector machines</a:t>
            </a:r>
            <a:r>
              <a:rPr lang="en-US" sz="2000" i="0" dirty="0">
                <a:effectLst/>
              </a:rPr>
              <a:t>, </a:t>
            </a:r>
            <a:r>
              <a:rPr lang="en-US" sz="2000" dirty="0"/>
              <a:t>random forests</a:t>
            </a:r>
            <a:r>
              <a:rPr lang="en-US" sz="2000" i="0" dirty="0">
                <a:effectLst/>
              </a:rPr>
              <a:t>, </a:t>
            </a:r>
            <a:r>
              <a:rPr lang="en-US" sz="2000" dirty="0"/>
              <a:t>gradient boosting</a:t>
            </a:r>
            <a:r>
              <a:rPr lang="en-US" sz="2000" i="0" dirty="0">
                <a:effectLst/>
              </a:rPr>
              <a:t>, and </a:t>
            </a:r>
            <a:r>
              <a:rPr lang="en-US" sz="2000" dirty="0"/>
              <a:t>DBSCAN</a:t>
            </a:r>
            <a:r>
              <a:rPr lang="en-US" sz="2000" i="0" dirty="0">
                <a:effectLst/>
              </a:rPr>
              <a:t>, and is designed to interoperate with the Python numerical and scientific libraries </a:t>
            </a:r>
            <a:r>
              <a:rPr lang="en-US" sz="2000" dirty="0"/>
              <a:t>NumPy</a:t>
            </a:r>
            <a:r>
              <a:rPr lang="en-US" sz="2000" i="0" dirty="0">
                <a:effectLst/>
              </a:rPr>
              <a:t> and </a:t>
            </a:r>
            <a:r>
              <a:rPr lang="en-US" sz="2000" dirty="0"/>
              <a:t>SciPy</a:t>
            </a:r>
            <a:r>
              <a:rPr lang="en-US" sz="2000" i="0" dirty="0">
                <a:effectLst/>
              </a:rPr>
              <a:t>. </a:t>
            </a:r>
            <a:endParaRPr lang="en-US" sz="2000" dirty="0"/>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Tree>
    <p:extLst>
      <p:ext uri="{BB962C8B-B14F-4D97-AF65-F5344CB8AC3E}">
        <p14:creationId xmlns:p14="http://schemas.microsoft.com/office/powerpoint/2010/main" val="1585476064"/>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1151641" y="808687"/>
            <a:ext cx="2287806" cy="923330"/>
          </a:xfrm>
          <a:prstGeom prst="rect">
            <a:avLst/>
          </a:prstGeom>
          <a:noFill/>
        </p:spPr>
        <p:txBody>
          <a:bodyPr wrap="none" lIns="91440" tIns="45720" rIns="91440" bIns="45720">
            <a:spAutoFit/>
          </a:bodyPr>
          <a:lstStyle/>
          <a:p>
            <a:pPr algn="ctr"/>
            <a:r>
              <a:rPr lang="en-US" sz="5400" i="0" dirty="0">
                <a:effectLst/>
              </a:rPr>
              <a:t>PE Files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26D2812-A687-140F-519C-F4375F279991}"/>
              </a:ext>
            </a:extLst>
          </p:cNvPr>
          <p:cNvSpPr txBox="1"/>
          <p:nvPr/>
        </p:nvSpPr>
        <p:spPr>
          <a:xfrm>
            <a:off x="1151641" y="1923068"/>
            <a:ext cx="9888718" cy="2554545"/>
          </a:xfrm>
          <a:prstGeom prst="rect">
            <a:avLst/>
          </a:prstGeom>
          <a:noFill/>
        </p:spPr>
        <p:txBody>
          <a:bodyPr wrap="square" rtlCol="0">
            <a:spAutoFit/>
          </a:bodyPr>
          <a:lstStyle/>
          <a:p>
            <a:pPr algn="just"/>
            <a:r>
              <a:rPr lang="en-US" sz="2000" b="0" dirty="0">
                <a:effectLst/>
              </a:rPr>
              <a:t>pefile is a multi-platform Python module to parse and work with </a:t>
            </a:r>
            <a:r>
              <a:rPr lang="en-US" sz="2000" dirty="0"/>
              <a:t>Portable Executable (PE) files</a:t>
            </a:r>
            <a:r>
              <a:rPr lang="en-US" sz="2000" b="0" dirty="0">
                <a:effectLst/>
              </a:rPr>
              <a:t>. Most of the information contained in the PE file headers is accessible, as well as all the sections' details and data.</a:t>
            </a:r>
          </a:p>
          <a:p>
            <a:pPr algn="just"/>
            <a:r>
              <a:rPr lang="en-US" sz="2000" b="0" dirty="0">
                <a:effectLst/>
              </a:rPr>
              <a:t>The structures defined in the Windows header files will be accessible as attributes in the PE instance. The naming of fields/attributes will try to adhere to the naming scheme in those headers. Only shortcuts added for convenience will depart from that convention.</a:t>
            </a:r>
          </a:p>
          <a:p>
            <a:pPr algn="just"/>
            <a:r>
              <a:rPr lang="en-US" sz="2000" b="0" dirty="0">
                <a:effectLst/>
              </a:rPr>
              <a:t>pefile requires some basic understanding of the layout of a PE file — with it, it's possible to explore nearly every single feature of the PE file format.</a:t>
            </a: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Tree>
    <p:extLst>
      <p:ext uri="{BB962C8B-B14F-4D97-AF65-F5344CB8AC3E}">
        <p14:creationId xmlns:p14="http://schemas.microsoft.com/office/powerpoint/2010/main" val="146846623"/>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1213070" y="808687"/>
            <a:ext cx="2164952" cy="923330"/>
          </a:xfrm>
          <a:prstGeom prst="rect">
            <a:avLst/>
          </a:prstGeom>
          <a:noFill/>
        </p:spPr>
        <p:txBody>
          <a:bodyPr wrap="none" lIns="91440" tIns="45720" rIns="91440" bIns="45720">
            <a:spAutoFit/>
          </a:bodyPr>
          <a:lstStyle/>
          <a:p>
            <a:pPr algn="ctr"/>
            <a:r>
              <a:rPr lang="en-US" sz="5400" i="0" dirty="0">
                <a:effectLst/>
              </a:rPr>
              <a:t>Tkinter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26D2812-A687-140F-519C-F4375F279991}"/>
              </a:ext>
            </a:extLst>
          </p:cNvPr>
          <p:cNvSpPr txBox="1"/>
          <p:nvPr/>
        </p:nvSpPr>
        <p:spPr>
          <a:xfrm>
            <a:off x="1151641" y="1923068"/>
            <a:ext cx="9888718" cy="1631216"/>
          </a:xfrm>
          <a:prstGeom prst="rect">
            <a:avLst/>
          </a:prstGeom>
          <a:noFill/>
        </p:spPr>
        <p:txBody>
          <a:bodyPr wrap="square" rtlCol="0">
            <a:spAutoFit/>
          </a:bodyPr>
          <a:lstStyle/>
          <a:p>
            <a:pPr algn="just"/>
            <a:r>
              <a:rPr lang="en-IN" sz="2000" b="1" dirty="0">
                <a:effectLst/>
              </a:rPr>
              <a:t>Tkinter</a:t>
            </a:r>
            <a:r>
              <a:rPr lang="en-IN" sz="2000" b="0" dirty="0">
                <a:effectLst/>
              </a:rPr>
              <a:t> is a </a:t>
            </a:r>
            <a:r>
              <a:rPr lang="en-IN" sz="2000" dirty="0"/>
              <a:t>Python</a:t>
            </a:r>
            <a:r>
              <a:rPr lang="en-IN" sz="2000" b="0" dirty="0">
                <a:effectLst/>
              </a:rPr>
              <a:t> </a:t>
            </a:r>
            <a:r>
              <a:rPr lang="en-IN" sz="2000" dirty="0"/>
              <a:t>binding</a:t>
            </a:r>
            <a:r>
              <a:rPr lang="en-IN" sz="2000" b="0" dirty="0">
                <a:effectLst/>
              </a:rPr>
              <a:t> to the </a:t>
            </a:r>
            <a:r>
              <a:rPr lang="en-IN" sz="2000" dirty="0"/>
              <a:t>Tk</a:t>
            </a:r>
            <a:r>
              <a:rPr lang="en-IN" sz="2000" b="0" dirty="0">
                <a:effectLst/>
              </a:rPr>
              <a:t> </a:t>
            </a:r>
            <a:r>
              <a:rPr lang="en-IN" sz="2000" dirty="0"/>
              <a:t>GUI</a:t>
            </a:r>
            <a:r>
              <a:rPr lang="en-IN" sz="2000" b="0" dirty="0">
                <a:effectLst/>
              </a:rPr>
              <a:t> toolkit. It is the standard Python interface to the Tk GUI toolkit, and is Python's GUI. Tkinter is included with standard </a:t>
            </a:r>
            <a:r>
              <a:rPr lang="en-IN" sz="2000" dirty="0"/>
              <a:t>Linux</a:t>
            </a:r>
            <a:r>
              <a:rPr lang="en-IN" sz="2000" b="0" dirty="0">
                <a:effectLst/>
              </a:rPr>
              <a:t>, </a:t>
            </a:r>
            <a:r>
              <a:rPr lang="en-IN" sz="2000" dirty="0"/>
              <a:t>Microsoft Windows</a:t>
            </a:r>
            <a:r>
              <a:rPr lang="en-IN" sz="2000" b="0" dirty="0">
                <a:effectLst/>
              </a:rPr>
              <a:t> and </a:t>
            </a:r>
            <a:r>
              <a:rPr lang="en-IN" sz="2000" dirty="0"/>
              <a:t>macOS</a:t>
            </a:r>
            <a:r>
              <a:rPr lang="en-IN" sz="2000" b="0" dirty="0">
                <a:effectLst/>
              </a:rPr>
              <a:t> installs of Python.</a:t>
            </a:r>
          </a:p>
          <a:p>
            <a:pPr algn="just"/>
            <a:endParaRPr lang="en-IN" sz="2000" b="0" dirty="0">
              <a:effectLst/>
            </a:endParaRPr>
          </a:p>
          <a:p>
            <a:pPr algn="just"/>
            <a:r>
              <a:rPr lang="en-IN" sz="2000" b="0" dirty="0">
                <a:effectLst/>
              </a:rPr>
              <a:t>The name Tkinter comes from Tk interface. </a:t>
            </a: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Tree>
    <p:extLst>
      <p:ext uri="{BB962C8B-B14F-4D97-AF65-F5344CB8AC3E}">
        <p14:creationId xmlns:p14="http://schemas.microsoft.com/office/powerpoint/2010/main" val="343984824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5" name="Rectangle 4">
            <a:extLst>
              <a:ext uri="{FF2B5EF4-FFF2-40B4-BE49-F238E27FC236}">
                <a16:creationId xmlns:a16="http://schemas.microsoft.com/office/drawing/2014/main" id="{90A3434E-6870-4DA2-A300-5824B9C44A8E}"/>
              </a:ext>
            </a:extLst>
          </p:cNvPr>
          <p:cNvSpPr/>
          <p:nvPr/>
        </p:nvSpPr>
        <p:spPr>
          <a:xfrm>
            <a:off x="4832517" y="808687"/>
            <a:ext cx="252697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Abstract</a:t>
            </a:r>
          </a:p>
        </p:txBody>
      </p:sp>
      <p:sp>
        <p:nvSpPr>
          <p:cNvPr id="7" name="TextBox 6">
            <a:extLst>
              <a:ext uri="{FF2B5EF4-FFF2-40B4-BE49-F238E27FC236}">
                <a16:creationId xmlns:a16="http://schemas.microsoft.com/office/drawing/2014/main" id="{1304C3EA-B6A4-4246-A960-4193658550DC}"/>
              </a:ext>
            </a:extLst>
          </p:cNvPr>
          <p:cNvSpPr txBox="1"/>
          <p:nvPr/>
        </p:nvSpPr>
        <p:spPr>
          <a:xfrm>
            <a:off x="1146928" y="2102177"/>
            <a:ext cx="9898144" cy="3046988"/>
          </a:xfrm>
          <a:prstGeom prst="rect">
            <a:avLst/>
          </a:prstGeom>
          <a:noFill/>
        </p:spPr>
        <p:txBody>
          <a:bodyPr wrap="square" rtlCol="0">
            <a:spAutoFit/>
          </a:bodyPr>
          <a:lstStyle/>
          <a:p>
            <a:pPr algn="just"/>
            <a:r>
              <a:rPr lang="en-US" sz="2400" dirty="0"/>
              <a:t>In today’s Digital World all </a:t>
            </a:r>
            <a:r>
              <a:rPr lang="en-US" sz="2400"/>
              <a:t>the things </a:t>
            </a:r>
            <a:r>
              <a:rPr lang="en-US" sz="2400" dirty="0"/>
              <a:t>are relying on information that they carry. And this information is so crucial that if it gets into wrong hand it can  lead into a huge loss or a major destructions. The main cause of all this unwanted action is malware. Early model of antivirus scanning by the help of signature based detection is not that much helpful as now the malware itself is updated and it can evade those tools very easily. So here we are going to design an automated tool for malware detection in a file. By this one can easily analyze the difference between a normal or a malicious file.</a:t>
            </a:r>
            <a:endParaRPr lang="en-IN" sz="2400" dirty="0"/>
          </a:p>
        </p:txBody>
      </p:sp>
    </p:spTree>
    <p:extLst>
      <p:ext uri="{BB962C8B-B14F-4D97-AF65-F5344CB8AC3E}">
        <p14:creationId xmlns:p14="http://schemas.microsoft.com/office/powerpoint/2010/main" val="3314643408"/>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1036372" y="808687"/>
            <a:ext cx="2876941" cy="923330"/>
          </a:xfrm>
          <a:prstGeom prst="rect">
            <a:avLst/>
          </a:prstGeom>
          <a:noFill/>
        </p:spPr>
        <p:txBody>
          <a:bodyPr wrap="none" lIns="91440" tIns="45720" rIns="91440" bIns="45720">
            <a:spAutoFit/>
          </a:bodyPr>
          <a:lstStyle/>
          <a:p>
            <a:pPr algn="ctr"/>
            <a:r>
              <a:rPr lang="en-US" sz="5400" i="0" dirty="0">
                <a:effectLst/>
              </a:rPr>
              <a:t>PyCharm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26D2812-A687-140F-519C-F4375F279991}"/>
              </a:ext>
            </a:extLst>
          </p:cNvPr>
          <p:cNvSpPr txBox="1"/>
          <p:nvPr/>
        </p:nvSpPr>
        <p:spPr>
          <a:xfrm>
            <a:off x="1151641" y="1923068"/>
            <a:ext cx="9888718" cy="1323439"/>
          </a:xfrm>
          <a:prstGeom prst="rect">
            <a:avLst/>
          </a:prstGeom>
          <a:noFill/>
        </p:spPr>
        <p:txBody>
          <a:bodyPr wrap="square" rtlCol="0">
            <a:spAutoFit/>
          </a:bodyPr>
          <a:lstStyle/>
          <a:p>
            <a:pPr algn="just"/>
            <a:br>
              <a:rPr lang="en-US" sz="2000" dirty="0"/>
            </a:br>
            <a:r>
              <a:rPr lang="en-US" sz="2000" i="0" dirty="0">
                <a:effectLst/>
              </a:rPr>
              <a:t>PyCharm is a dedicated Python Integrated Development Environment (IDE) providing a wide range of essential tools for Python developers, tightly integrated to create a convenient environment for productive Python, web, and data science development.</a:t>
            </a:r>
            <a:endParaRPr lang="en-IN" sz="2000" dirty="0">
              <a:effectLst/>
            </a:endParaRP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Tree>
    <p:extLst>
      <p:ext uri="{BB962C8B-B14F-4D97-AF65-F5344CB8AC3E}">
        <p14:creationId xmlns:p14="http://schemas.microsoft.com/office/powerpoint/2010/main" val="3840987259"/>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6F6AC61E-F68D-44E9-9706-8DC66A6BE33C}"/>
              </a:ext>
            </a:extLst>
          </p:cNvPr>
          <p:cNvSpPr/>
          <p:nvPr/>
        </p:nvSpPr>
        <p:spPr>
          <a:xfrm>
            <a:off x="4497179" y="2834711"/>
            <a:ext cx="319767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Tool Demo</a:t>
            </a:r>
          </a:p>
        </p:txBody>
      </p:sp>
    </p:spTree>
    <p:extLst>
      <p:ext uri="{BB962C8B-B14F-4D97-AF65-F5344CB8AC3E}">
        <p14:creationId xmlns:p14="http://schemas.microsoft.com/office/powerpoint/2010/main" val="1176765980"/>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4175185" y="808687"/>
            <a:ext cx="3841629" cy="923330"/>
          </a:xfrm>
          <a:prstGeom prst="rect">
            <a:avLst/>
          </a:prstGeom>
          <a:noFill/>
        </p:spPr>
        <p:txBody>
          <a:bodyPr wrap="none" lIns="91440" tIns="45720" rIns="91440" bIns="45720">
            <a:spAutoFit/>
          </a:bodyPr>
          <a:lstStyle/>
          <a:p>
            <a:pPr algn="ctr"/>
            <a:r>
              <a:rPr lang="en-US" sz="5400" i="0" dirty="0">
                <a:effectLst/>
              </a:rPr>
              <a:t>Main Screen </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pic>
        <p:nvPicPr>
          <p:cNvPr id="3" name="Picture 2">
            <a:extLst>
              <a:ext uri="{FF2B5EF4-FFF2-40B4-BE49-F238E27FC236}">
                <a16:creationId xmlns:a16="http://schemas.microsoft.com/office/drawing/2014/main" id="{25CE726E-F805-B436-7D55-EC08A7E97343}"/>
              </a:ext>
            </a:extLst>
          </p:cNvPr>
          <p:cNvPicPr>
            <a:picLocks noChangeAspect="1"/>
          </p:cNvPicPr>
          <p:nvPr/>
        </p:nvPicPr>
        <p:blipFill>
          <a:blip r:embed="rId3"/>
          <a:stretch>
            <a:fillRect/>
          </a:stretch>
        </p:blipFill>
        <p:spPr>
          <a:xfrm>
            <a:off x="2415989" y="1732017"/>
            <a:ext cx="7178614" cy="4408807"/>
          </a:xfrm>
          <a:prstGeom prst="rect">
            <a:avLst/>
          </a:prstGeom>
        </p:spPr>
      </p:pic>
    </p:spTree>
    <p:extLst>
      <p:ext uri="{BB962C8B-B14F-4D97-AF65-F5344CB8AC3E}">
        <p14:creationId xmlns:p14="http://schemas.microsoft.com/office/powerpoint/2010/main" val="795381392"/>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4003602" y="808687"/>
            <a:ext cx="4184800" cy="923330"/>
          </a:xfrm>
          <a:prstGeom prst="rect">
            <a:avLst/>
          </a:prstGeom>
          <a:noFill/>
        </p:spPr>
        <p:txBody>
          <a:bodyPr wrap="none" lIns="91440" tIns="45720" rIns="91440" bIns="45720">
            <a:spAutoFit/>
          </a:bodyPr>
          <a:lstStyle/>
          <a:p>
            <a:pPr algn="ctr"/>
            <a:r>
              <a:rPr lang="en-US" sz="5400" i="0" dirty="0">
                <a:effectLst/>
              </a:rPr>
              <a:t>Select Dataset</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pic>
        <p:nvPicPr>
          <p:cNvPr id="5" name="Picture 4">
            <a:extLst>
              <a:ext uri="{FF2B5EF4-FFF2-40B4-BE49-F238E27FC236}">
                <a16:creationId xmlns:a16="http://schemas.microsoft.com/office/drawing/2014/main" id="{C6E468BB-ECCC-4DA8-9720-9025DAAD55D5}"/>
              </a:ext>
            </a:extLst>
          </p:cNvPr>
          <p:cNvPicPr>
            <a:picLocks noChangeAspect="1"/>
          </p:cNvPicPr>
          <p:nvPr/>
        </p:nvPicPr>
        <p:blipFill>
          <a:blip r:embed="rId3"/>
          <a:stretch>
            <a:fillRect/>
          </a:stretch>
        </p:blipFill>
        <p:spPr>
          <a:xfrm>
            <a:off x="2522877" y="1801907"/>
            <a:ext cx="7562419" cy="4390842"/>
          </a:xfrm>
          <a:prstGeom prst="rect">
            <a:avLst/>
          </a:prstGeom>
        </p:spPr>
      </p:pic>
    </p:spTree>
    <p:extLst>
      <p:ext uri="{BB962C8B-B14F-4D97-AF65-F5344CB8AC3E}">
        <p14:creationId xmlns:p14="http://schemas.microsoft.com/office/powerpoint/2010/main" val="3880114478"/>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4324239" y="808687"/>
            <a:ext cx="3543535" cy="923330"/>
          </a:xfrm>
          <a:prstGeom prst="rect">
            <a:avLst/>
          </a:prstGeom>
          <a:noFill/>
        </p:spPr>
        <p:txBody>
          <a:bodyPr wrap="none" lIns="91440" tIns="45720" rIns="91440" bIns="45720">
            <a:spAutoFit/>
          </a:bodyPr>
          <a:lstStyle/>
          <a:p>
            <a:pPr algn="ctr"/>
            <a:r>
              <a:rPr lang="en-US" sz="5400" i="0" dirty="0">
                <a:effectLst/>
              </a:rPr>
              <a:t>Train Model</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pic>
        <p:nvPicPr>
          <p:cNvPr id="3" name="Picture 2">
            <a:extLst>
              <a:ext uri="{FF2B5EF4-FFF2-40B4-BE49-F238E27FC236}">
                <a16:creationId xmlns:a16="http://schemas.microsoft.com/office/drawing/2014/main" id="{D417989E-CB90-CC25-65B4-BFE1016E86AA}"/>
              </a:ext>
            </a:extLst>
          </p:cNvPr>
          <p:cNvPicPr>
            <a:picLocks noChangeAspect="1"/>
          </p:cNvPicPr>
          <p:nvPr/>
        </p:nvPicPr>
        <p:blipFill>
          <a:blip r:embed="rId3"/>
          <a:stretch>
            <a:fillRect/>
          </a:stretch>
        </p:blipFill>
        <p:spPr>
          <a:xfrm>
            <a:off x="2512240" y="1832667"/>
            <a:ext cx="7902625" cy="3856054"/>
          </a:xfrm>
          <a:prstGeom prst="rect">
            <a:avLst/>
          </a:prstGeom>
        </p:spPr>
      </p:pic>
    </p:spTree>
    <p:extLst>
      <p:ext uri="{BB962C8B-B14F-4D97-AF65-F5344CB8AC3E}">
        <p14:creationId xmlns:p14="http://schemas.microsoft.com/office/powerpoint/2010/main" val="4117940874"/>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3271777" y="808687"/>
            <a:ext cx="5648470" cy="923330"/>
          </a:xfrm>
          <a:prstGeom prst="rect">
            <a:avLst/>
          </a:prstGeom>
          <a:noFill/>
        </p:spPr>
        <p:txBody>
          <a:bodyPr wrap="none" lIns="91440" tIns="45720" rIns="91440" bIns="45720">
            <a:spAutoFit/>
          </a:bodyPr>
          <a:lstStyle/>
          <a:p>
            <a:pPr algn="ctr"/>
            <a:r>
              <a:rPr lang="en-US" sz="5400" i="0" dirty="0">
                <a:effectLst/>
              </a:rPr>
              <a:t>Select Malware </a:t>
            </a:r>
            <a:r>
              <a:rPr lang="en-US" sz="5400" dirty="0"/>
              <a:t>F</a:t>
            </a:r>
            <a:r>
              <a:rPr lang="en-US" sz="5400" i="0" dirty="0">
                <a:effectLst/>
              </a:rPr>
              <a:t>ile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pic>
        <p:nvPicPr>
          <p:cNvPr id="5" name="Picture 4">
            <a:extLst>
              <a:ext uri="{FF2B5EF4-FFF2-40B4-BE49-F238E27FC236}">
                <a16:creationId xmlns:a16="http://schemas.microsoft.com/office/drawing/2014/main" id="{2C704600-85D9-31CD-6523-C9113A1D3B63}"/>
              </a:ext>
            </a:extLst>
          </p:cNvPr>
          <p:cNvPicPr>
            <a:picLocks noChangeAspect="1"/>
          </p:cNvPicPr>
          <p:nvPr/>
        </p:nvPicPr>
        <p:blipFill>
          <a:blip r:embed="rId3"/>
          <a:stretch>
            <a:fillRect/>
          </a:stretch>
        </p:blipFill>
        <p:spPr>
          <a:xfrm>
            <a:off x="1759998" y="1770221"/>
            <a:ext cx="9259936" cy="4178589"/>
          </a:xfrm>
          <a:prstGeom prst="rect">
            <a:avLst/>
          </a:prstGeom>
        </p:spPr>
      </p:pic>
    </p:spTree>
    <p:extLst>
      <p:ext uri="{BB962C8B-B14F-4D97-AF65-F5344CB8AC3E}">
        <p14:creationId xmlns:p14="http://schemas.microsoft.com/office/powerpoint/2010/main" val="152772360"/>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2563479" y="808687"/>
            <a:ext cx="7065076" cy="923330"/>
          </a:xfrm>
          <a:prstGeom prst="rect">
            <a:avLst/>
          </a:prstGeom>
          <a:noFill/>
        </p:spPr>
        <p:txBody>
          <a:bodyPr wrap="none" lIns="91440" tIns="45720" rIns="91440" bIns="45720">
            <a:spAutoFit/>
          </a:bodyPr>
          <a:lstStyle/>
          <a:p>
            <a:pPr algn="ctr"/>
            <a:r>
              <a:rPr lang="en-US" sz="5400" i="0" dirty="0">
                <a:effectLst/>
              </a:rPr>
              <a:t>Predict Result - Malware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pic>
        <p:nvPicPr>
          <p:cNvPr id="3" name="Picture 2">
            <a:extLst>
              <a:ext uri="{FF2B5EF4-FFF2-40B4-BE49-F238E27FC236}">
                <a16:creationId xmlns:a16="http://schemas.microsoft.com/office/drawing/2014/main" id="{3B94B670-CA54-5E37-AD1A-8E495B6AC5E0}"/>
              </a:ext>
            </a:extLst>
          </p:cNvPr>
          <p:cNvPicPr>
            <a:picLocks noChangeAspect="1"/>
          </p:cNvPicPr>
          <p:nvPr/>
        </p:nvPicPr>
        <p:blipFill>
          <a:blip r:embed="rId3"/>
          <a:stretch>
            <a:fillRect/>
          </a:stretch>
        </p:blipFill>
        <p:spPr>
          <a:xfrm>
            <a:off x="1413779" y="1838227"/>
            <a:ext cx="9747558" cy="4421171"/>
          </a:xfrm>
          <a:prstGeom prst="rect">
            <a:avLst/>
          </a:prstGeom>
        </p:spPr>
      </p:pic>
    </p:spTree>
    <p:extLst>
      <p:ext uri="{BB962C8B-B14F-4D97-AF65-F5344CB8AC3E}">
        <p14:creationId xmlns:p14="http://schemas.microsoft.com/office/powerpoint/2010/main" val="172668936"/>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2323128" y="808687"/>
            <a:ext cx="7545784" cy="923330"/>
          </a:xfrm>
          <a:prstGeom prst="rect">
            <a:avLst/>
          </a:prstGeom>
          <a:noFill/>
        </p:spPr>
        <p:txBody>
          <a:bodyPr wrap="none" lIns="91440" tIns="45720" rIns="91440" bIns="45720">
            <a:spAutoFit/>
          </a:bodyPr>
          <a:lstStyle/>
          <a:p>
            <a:pPr algn="ctr"/>
            <a:r>
              <a:rPr lang="en-US" sz="5400" i="0" dirty="0">
                <a:effectLst/>
              </a:rPr>
              <a:t>Predict Result - Legitimate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pic>
        <p:nvPicPr>
          <p:cNvPr id="5" name="Picture 4">
            <a:extLst>
              <a:ext uri="{FF2B5EF4-FFF2-40B4-BE49-F238E27FC236}">
                <a16:creationId xmlns:a16="http://schemas.microsoft.com/office/drawing/2014/main" id="{F93473C0-0770-FA0C-D3EB-A82870BCD235}"/>
              </a:ext>
            </a:extLst>
          </p:cNvPr>
          <p:cNvPicPr>
            <a:picLocks noChangeAspect="1"/>
          </p:cNvPicPr>
          <p:nvPr/>
        </p:nvPicPr>
        <p:blipFill>
          <a:blip r:embed="rId3"/>
          <a:stretch>
            <a:fillRect/>
          </a:stretch>
        </p:blipFill>
        <p:spPr>
          <a:xfrm>
            <a:off x="1398447" y="1875934"/>
            <a:ext cx="9668621" cy="4440026"/>
          </a:xfrm>
          <a:prstGeom prst="rect">
            <a:avLst/>
          </a:prstGeom>
        </p:spPr>
      </p:pic>
    </p:spTree>
    <p:extLst>
      <p:ext uri="{BB962C8B-B14F-4D97-AF65-F5344CB8AC3E}">
        <p14:creationId xmlns:p14="http://schemas.microsoft.com/office/powerpoint/2010/main" val="2972547948"/>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6F6AC61E-F68D-44E9-9706-8DC66A6BE33C}"/>
              </a:ext>
            </a:extLst>
          </p:cNvPr>
          <p:cNvSpPr/>
          <p:nvPr/>
        </p:nvSpPr>
        <p:spPr>
          <a:xfrm>
            <a:off x="4245446" y="2834711"/>
            <a:ext cx="370114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Source Code</a:t>
            </a:r>
          </a:p>
        </p:txBody>
      </p:sp>
    </p:spTree>
    <p:extLst>
      <p:ext uri="{BB962C8B-B14F-4D97-AF65-F5344CB8AC3E}">
        <p14:creationId xmlns:p14="http://schemas.microsoft.com/office/powerpoint/2010/main" val="3484197951"/>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963953" y="872160"/>
            <a:ext cx="3106941" cy="923330"/>
          </a:xfrm>
          <a:prstGeom prst="rect">
            <a:avLst/>
          </a:prstGeom>
          <a:noFill/>
        </p:spPr>
        <p:txBody>
          <a:bodyPr wrap="none" lIns="91440" tIns="45720" rIns="91440" bIns="45720">
            <a:spAutoFit/>
          </a:bodyPr>
          <a:lstStyle/>
          <a:p>
            <a:pPr algn="ctr"/>
            <a:r>
              <a:rPr lang="en-US" sz="5400" i="0" dirty="0">
                <a:effectLst/>
              </a:rPr>
              <a:t>Main(GUI)</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pic>
        <p:nvPicPr>
          <p:cNvPr id="5" name="Picture 4">
            <a:extLst>
              <a:ext uri="{FF2B5EF4-FFF2-40B4-BE49-F238E27FC236}">
                <a16:creationId xmlns:a16="http://schemas.microsoft.com/office/drawing/2014/main" id="{839C1D5A-94D4-03BC-96F7-5009B59B6958}"/>
              </a:ext>
            </a:extLst>
          </p:cNvPr>
          <p:cNvPicPr>
            <a:picLocks noChangeAspect="1"/>
          </p:cNvPicPr>
          <p:nvPr/>
        </p:nvPicPr>
        <p:blipFill>
          <a:blip r:embed="rId3"/>
          <a:stretch>
            <a:fillRect/>
          </a:stretch>
        </p:blipFill>
        <p:spPr>
          <a:xfrm>
            <a:off x="2897123" y="1972236"/>
            <a:ext cx="6218459" cy="3913748"/>
          </a:xfrm>
          <a:prstGeom prst="rect">
            <a:avLst/>
          </a:prstGeom>
        </p:spPr>
      </p:pic>
    </p:spTree>
    <p:extLst>
      <p:ext uri="{BB962C8B-B14F-4D97-AF65-F5344CB8AC3E}">
        <p14:creationId xmlns:p14="http://schemas.microsoft.com/office/powerpoint/2010/main" val="2916603614"/>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8A36D59E-5910-4330-973A-D6DCBA068432}"/>
              </a:ext>
            </a:extLst>
          </p:cNvPr>
          <p:cNvSpPr/>
          <p:nvPr/>
        </p:nvSpPr>
        <p:spPr>
          <a:xfrm>
            <a:off x="4252356" y="808687"/>
            <a:ext cx="368729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Introduction</a:t>
            </a:r>
          </a:p>
        </p:txBody>
      </p:sp>
      <p:sp>
        <p:nvSpPr>
          <p:cNvPr id="3" name="TextBox 2">
            <a:extLst>
              <a:ext uri="{FF2B5EF4-FFF2-40B4-BE49-F238E27FC236}">
                <a16:creationId xmlns:a16="http://schemas.microsoft.com/office/drawing/2014/main" id="{9CA8C62F-3CDF-465E-8C83-6031AA31C882}"/>
              </a:ext>
            </a:extLst>
          </p:cNvPr>
          <p:cNvSpPr txBox="1"/>
          <p:nvPr/>
        </p:nvSpPr>
        <p:spPr>
          <a:xfrm>
            <a:off x="1175208" y="1951348"/>
            <a:ext cx="9841583" cy="4401205"/>
          </a:xfrm>
          <a:prstGeom prst="rect">
            <a:avLst/>
          </a:prstGeom>
          <a:noFill/>
        </p:spPr>
        <p:txBody>
          <a:bodyPr wrap="square" rtlCol="0">
            <a:spAutoFit/>
          </a:bodyPr>
          <a:lstStyle/>
          <a:p>
            <a:r>
              <a:rPr lang="en-US" sz="2000" dirty="0"/>
              <a:t>Malware is also know as Malicious Software is a kind of software or file that is intended to do some harmful task without the end user consent. Generally Malware classified into many forms but here are some general forms of malware: -</a:t>
            </a:r>
          </a:p>
          <a:p>
            <a:pPr marL="342900" indent="-342900">
              <a:buAutoNum type="arabicPeriod"/>
            </a:pPr>
            <a:r>
              <a:rPr lang="en-US" sz="2000" dirty="0"/>
              <a:t>Backdoor</a:t>
            </a:r>
          </a:p>
          <a:p>
            <a:pPr marL="342900" indent="-342900">
              <a:buAutoNum type="arabicPeriod"/>
            </a:pPr>
            <a:r>
              <a:rPr lang="en-US" sz="2000" dirty="0"/>
              <a:t>Botnet </a:t>
            </a:r>
          </a:p>
          <a:p>
            <a:pPr marL="342900" indent="-342900">
              <a:buAutoNum type="arabicPeriod"/>
            </a:pPr>
            <a:r>
              <a:rPr lang="en-US" sz="2000" dirty="0"/>
              <a:t>Downloader </a:t>
            </a:r>
          </a:p>
          <a:p>
            <a:pPr marL="342900" indent="-342900">
              <a:buAutoNum type="arabicPeriod"/>
            </a:pPr>
            <a:r>
              <a:rPr lang="en-US" sz="2000" dirty="0"/>
              <a:t>Information-stealing malware</a:t>
            </a:r>
          </a:p>
          <a:p>
            <a:pPr marL="342900" indent="-342900">
              <a:buAutoNum type="arabicPeriod"/>
            </a:pPr>
            <a:r>
              <a:rPr lang="en-US" sz="2000" dirty="0"/>
              <a:t>Launcher </a:t>
            </a:r>
          </a:p>
          <a:p>
            <a:pPr marL="342900" indent="-342900">
              <a:buAutoNum type="arabicPeriod"/>
            </a:pPr>
            <a:r>
              <a:rPr lang="en-US" sz="2000" dirty="0"/>
              <a:t>Rootkit</a:t>
            </a:r>
          </a:p>
          <a:p>
            <a:pPr marL="342900" indent="-342900">
              <a:buAutoNum type="arabicPeriod"/>
            </a:pPr>
            <a:r>
              <a:rPr lang="en-US" sz="2000" dirty="0"/>
              <a:t>Scareware</a:t>
            </a:r>
          </a:p>
          <a:p>
            <a:pPr marL="342900" indent="-342900">
              <a:buAutoNum type="arabicPeriod"/>
            </a:pPr>
            <a:r>
              <a:rPr lang="en-US" sz="2000" dirty="0"/>
              <a:t>Spam-Sending Malware</a:t>
            </a:r>
          </a:p>
          <a:p>
            <a:pPr marL="342900" indent="-342900">
              <a:buAutoNum type="arabicPeriod"/>
            </a:pPr>
            <a:r>
              <a:rPr lang="en-US" sz="2000" dirty="0"/>
              <a:t>Worm</a:t>
            </a:r>
          </a:p>
          <a:p>
            <a:pPr marL="342900" indent="-342900">
              <a:buAutoNum type="arabicPeriod"/>
            </a:pPr>
            <a:r>
              <a:rPr lang="en-IN" sz="2000" dirty="0"/>
              <a:t>Virus </a:t>
            </a:r>
          </a:p>
          <a:p>
            <a:r>
              <a:rPr lang="en-US" sz="2000" dirty="0"/>
              <a:t> and may more to go.</a:t>
            </a:r>
            <a:endParaRPr lang="en-IN" sz="2000" dirty="0"/>
          </a:p>
        </p:txBody>
      </p:sp>
    </p:spTree>
    <p:extLst>
      <p:ext uri="{BB962C8B-B14F-4D97-AF65-F5344CB8AC3E}">
        <p14:creationId xmlns:p14="http://schemas.microsoft.com/office/powerpoint/2010/main" val="26639176"/>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963953" y="808687"/>
            <a:ext cx="723364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Learning(Training Model)</a:t>
            </a: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pic>
        <p:nvPicPr>
          <p:cNvPr id="3" name="Picture 2">
            <a:extLst>
              <a:ext uri="{FF2B5EF4-FFF2-40B4-BE49-F238E27FC236}">
                <a16:creationId xmlns:a16="http://schemas.microsoft.com/office/drawing/2014/main" id="{B830C0B4-7801-B36A-594E-79CF392953AD}"/>
              </a:ext>
            </a:extLst>
          </p:cNvPr>
          <p:cNvPicPr>
            <a:picLocks noChangeAspect="1"/>
          </p:cNvPicPr>
          <p:nvPr/>
        </p:nvPicPr>
        <p:blipFill>
          <a:blip r:embed="rId3"/>
          <a:stretch>
            <a:fillRect/>
          </a:stretch>
        </p:blipFill>
        <p:spPr>
          <a:xfrm>
            <a:off x="2500627" y="1758912"/>
            <a:ext cx="6957663" cy="4541914"/>
          </a:xfrm>
          <a:prstGeom prst="rect">
            <a:avLst/>
          </a:prstGeom>
        </p:spPr>
      </p:pic>
    </p:spTree>
    <p:extLst>
      <p:ext uri="{BB962C8B-B14F-4D97-AF65-F5344CB8AC3E}">
        <p14:creationId xmlns:p14="http://schemas.microsoft.com/office/powerpoint/2010/main" val="2002717756"/>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1334699" y="808687"/>
            <a:ext cx="649216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Analyze(File Predictor)</a:t>
            </a: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pic>
        <p:nvPicPr>
          <p:cNvPr id="5" name="Picture 4">
            <a:extLst>
              <a:ext uri="{FF2B5EF4-FFF2-40B4-BE49-F238E27FC236}">
                <a16:creationId xmlns:a16="http://schemas.microsoft.com/office/drawing/2014/main" id="{D8EFEE3A-D8DE-9E4A-64A7-2FB91139DBDE}"/>
              </a:ext>
            </a:extLst>
          </p:cNvPr>
          <p:cNvPicPr>
            <a:picLocks noChangeAspect="1"/>
          </p:cNvPicPr>
          <p:nvPr/>
        </p:nvPicPr>
        <p:blipFill>
          <a:blip r:embed="rId3"/>
          <a:stretch>
            <a:fillRect/>
          </a:stretch>
        </p:blipFill>
        <p:spPr>
          <a:xfrm>
            <a:off x="1778896" y="1885361"/>
            <a:ext cx="8634208" cy="4248973"/>
          </a:xfrm>
          <a:prstGeom prst="rect">
            <a:avLst/>
          </a:prstGeom>
        </p:spPr>
      </p:pic>
    </p:spTree>
    <p:extLst>
      <p:ext uri="{BB962C8B-B14F-4D97-AF65-F5344CB8AC3E}">
        <p14:creationId xmlns:p14="http://schemas.microsoft.com/office/powerpoint/2010/main" val="1145573809"/>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6F6AC61E-F68D-44E9-9706-8DC66A6BE33C}"/>
              </a:ext>
            </a:extLst>
          </p:cNvPr>
          <p:cNvSpPr/>
          <p:nvPr/>
        </p:nvSpPr>
        <p:spPr>
          <a:xfrm>
            <a:off x="4927749" y="2834711"/>
            <a:ext cx="233653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Dataset</a:t>
            </a:r>
          </a:p>
        </p:txBody>
      </p:sp>
    </p:spTree>
    <p:extLst>
      <p:ext uri="{BB962C8B-B14F-4D97-AF65-F5344CB8AC3E}">
        <p14:creationId xmlns:p14="http://schemas.microsoft.com/office/powerpoint/2010/main" val="2747491515"/>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87DFA2-648E-B028-F029-26A2BB18DA24}"/>
              </a:ext>
            </a:extLst>
          </p:cNvPr>
          <p:cNvSpPr/>
          <p:nvPr/>
        </p:nvSpPr>
        <p:spPr>
          <a:xfrm>
            <a:off x="963953" y="669717"/>
            <a:ext cx="456310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Dataset Sample</a:t>
            </a:r>
          </a:p>
        </p:txBody>
      </p:sp>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pic>
        <p:nvPicPr>
          <p:cNvPr id="5" name="Picture 4">
            <a:extLst>
              <a:ext uri="{FF2B5EF4-FFF2-40B4-BE49-F238E27FC236}">
                <a16:creationId xmlns:a16="http://schemas.microsoft.com/office/drawing/2014/main" id="{66367653-ECA5-F043-FD9B-79164D5ABBD3}"/>
              </a:ext>
            </a:extLst>
          </p:cNvPr>
          <p:cNvPicPr>
            <a:picLocks noChangeAspect="1"/>
          </p:cNvPicPr>
          <p:nvPr/>
        </p:nvPicPr>
        <p:blipFill>
          <a:blip r:embed="rId3"/>
          <a:stretch>
            <a:fillRect/>
          </a:stretch>
        </p:blipFill>
        <p:spPr>
          <a:xfrm>
            <a:off x="2041130" y="1893855"/>
            <a:ext cx="8253175" cy="3787468"/>
          </a:xfrm>
          <a:prstGeom prst="rect">
            <a:avLst/>
          </a:prstGeom>
        </p:spPr>
      </p:pic>
    </p:spTree>
    <p:extLst>
      <p:ext uri="{BB962C8B-B14F-4D97-AF65-F5344CB8AC3E}">
        <p14:creationId xmlns:p14="http://schemas.microsoft.com/office/powerpoint/2010/main" val="100597195"/>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6F6AC61E-F68D-44E9-9706-8DC66A6BE33C}"/>
              </a:ext>
            </a:extLst>
          </p:cNvPr>
          <p:cNvSpPr/>
          <p:nvPr/>
        </p:nvSpPr>
        <p:spPr>
          <a:xfrm>
            <a:off x="4633054" y="2834711"/>
            <a:ext cx="292593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Pickle File</a:t>
            </a:r>
          </a:p>
        </p:txBody>
      </p:sp>
    </p:spTree>
    <p:extLst>
      <p:ext uri="{BB962C8B-B14F-4D97-AF65-F5344CB8AC3E}">
        <p14:creationId xmlns:p14="http://schemas.microsoft.com/office/powerpoint/2010/main" val="2190919654"/>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pic>
        <p:nvPicPr>
          <p:cNvPr id="8" name="Picture 7">
            <a:extLst>
              <a:ext uri="{FF2B5EF4-FFF2-40B4-BE49-F238E27FC236}">
                <a16:creationId xmlns:a16="http://schemas.microsoft.com/office/drawing/2014/main" id="{F12EF17D-C14F-04A6-51A3-89D5EAF841AD}"/>
              </a:ext>
            </a:extLst>
          </p:cNvPr>
          <p:cNvPicPr>
            <a:picLocks noChangeAspect="1"/>
          </p:cNvPicPr>
          <p:nvPr/>
        </p:nvPicPr>
        <p:blipFill>
          <a:blip r:embed="rId3"/>
          <a:stretch>
            <a:fillRect/>
          </a:stretch>
        </p:blipFill>
        <p:spPr>
          <a:xfrm>
            <a:off x="1189168" y="1938220"/>
            <a:ext cx="10333615" cy="3985605"/>
          </a:xfrm>
          <a:prstGeom prst="rect">
            <a:avLst/>
          </a:prstGeom>
        </p:spPr>
      </p:pic>
      <p:sp>
        <p:nvSpPr>
          <p:cNvPr id="9" name="Rectangle 8">
            <a:extLst>
              <a:ext uri="{FF2B5EF4-FFF2-40B4-BE49-F238E27FC236}">
                <a16:creationId xmlns:a16="http://schemas.microsoft.com/office/drawing/2014/main" id="{4328E765-DD08-1290-5CF6-3F7177101B38}"/>
              </a:ext>
            </a:extLst>
          </p:cNvPr>
          <p:cNvSpPr/>
          <p:nvPr/>
        </p:nvSpPr>
        <p:spPr>
          <a:xfrm>
            <a:off x="1189168" y="742752"/>
            <a:ext cx="446321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Classifier Pickle</a:t>
            </a:r>
          </a:p>
        </p:txBody>
      </p:sp>
    </p:spTree>
    <p:extLst>
      <p:ext uri="{BB962C8B-B14F-4D97-AF65-F5344CB8AC3E}">
        <p14:creationId xmlns:p14="http://schemas.microsoft.com/office/powerpoint/2010/main" val="3914529716"/>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9" name="Rectangle 8">
            <a:extLst>
              <a:ext uri="{FF2B5EF4-FFF2-40B4-BE49-F238E27FC236}">
                <a16:creationId xmlns:a16="http://schemas.microsoft.com/office/drawing/2014/main" id="{4328E765-DD08-1290-5CF6-3F7177101B38}"/>
              </a:ext>
            </a:extLst>
          </p:cNvPr>
          <p:cNvSpPr/>
          <p:nvPr/>
        </p:nvSpPr>
        <p:spPr>
          <a:xfrm>
            <a:off x="1225303" y="742752"/>
            <a:ext cx="439094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Features Pickle</a:t>
            </a:r>
          </a:p>
        </p:txBody>
      </p:sp>
      <p:pic>
        <p:nvPicPr>
          <p:cNvPr id="3" name="Picture 2">
            <a:extLst>
              <a:ext uri="{FF2B5EF4-FFF2-40B4-BE49-F238E27FC236}">
                <a16:creationId xmlns:a16="http://schemas.microsoft.com/office/drawing/2014/main" id="{A317732B-6382-F078-8127-D8B09BF107A7}"/>
              </a:ext>
            </a:extLst>
          </p:cNvPr>
          <p:cNvPicPr>
            <a:picLocks noChangeAspect="1"/>
          </p:cNvPicPr>
          <p:nvPr/>
        </p:nvPicPr>
        <p:blipFill>
          <a:blip r:embed="rId3"/>
          <a:stretch>
            <a:fillRect/>
          </a:stretch>
        </p:blipFill>
        <p:spPr>
          <a:xfrm>
            <a:off x="1225303" y="1988956"/>
            <a:ext cx="10295512" cy="2019475"/>
          </a:xfrm>
          <a:prstGeom prst="rect">
            <a:avLst/>
          </a:prstGeom>
        </p:spPr>
      </p:pic>
    </p:spTree>
    <p:extLst>
      <p:ext uri="{BB962C8B-B14F-4D97-AF65-F5344CB8AC3E}">
        <p14:creationId xmlns:p14="http://schemas.microsoft.com/office/powerpoint/2010/main" val="3193784604"/>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9" name="Rectangle 8">
            <a:extLst>
              <a:ext uri="{FF2B5EF4-FFF2-40B4-BE49-F238E27FC236}">
                <a16:creationId xmlns:a16="http://schemas.microsoft.com/office/drawing/2014/main" id="{4328E765-DD08-1290-5CF6-3F7177101B38}"/>
              </a:ext>
            </a:extLst>
          </p:cNvPr>
          <p:cNvSpPr/>
          <p:nvPr/>
        </p:nvSpPr>
        <p:spPr>
          <a:xfrm>
            <a:off x="1170845" y="742752"/>
            <a:ext cx="61778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Future Scope of work</a:t>
            </a:r>
          </a:p>
        </p:txBody>
      </p:sp>
      <p:sp>
        <p:nvSpPr>
          <p:cNvPr id="2" name="TextBox 1">
            <a:extLst>
              <a:ext uri="{FF2B5EF4-FFF2-40B4-BE49-F238E27FC236}">
                <a16:creationId xmlns:a16="http://schemas.microsoft.com/office/drawing/2014/main" id="{AD38774C-B5F8-3705-57CC-CFD6B2E1E64A}"/>
              </a:ext>
            </a:extLst>
          </p:cNvPr>
          <p:cNvSpPr txBox="1"/>
          <p:nvPr/>
        </p:nvSpPr>
        <p:spPr>
          <a:xfrm>
            <a:off x="1170845" y="2026763"/>
            <a:ext cx="7747506" cy="2246769"/>
          </a:xfrm>
          <a:prstGeom prst="rect">
            <a:avLst/>
          </a:prstGeom>
          <a:noFill/>
        </p:spPr>
        <p:txBody>
          <a:bodyPr wrap="none" rtlCol="0">
            <a:spAutoFit/>
          </a:bodyPr>
          <a:lstStyle/>
          <a:p>
            <a:pPr marL="285750" indent="-285750">
              <a:buFont typeface="Arial" panose="020B0604020202020204" pitchFamily="34" charset="0"/>
              <a:buChar char="•"/>
            </a:pPr>
            <a:r>
              <a:rPr lang="en-US" sz="2000" dirty="0"/>
              <a:t>Finding new dataset to train the model with good amount of features.</a:t>
            </a:r>
          </a:p>
          <a:p>
            <a:pPr marL="285750" indent="-285750">
              <a:buFont typeface="Arial" panose="020B0604020202020204" pitchFamily="34" charset="0"/>
              <a:buChar char="•"/>
            </a:pPr>
            <a:r>
              <a:rPr lang="en-US" sz="2000" dirty="0"/>
              <a:t>Training the model with different algorithms.</a:t>
            </a:r>
          </a:p>
          <a:p>
            <a:pPr marL="285750" indent="-285750">
              <a:buFont typeface="Arial" panose="020B0604020202020204" pitchFamily="34" charset="0"/>
              <a:buChar char="•"/>
            </a:pPr>
            <a:r>
              <a:rPr lang="en-US" sz="2000" dirty="0"/>
              <a:t>Implementation Dynamic malware analysis using machine learning.</a:t>
            </a:r>
          </a:p>
          <a:p>
            <a:pPr marL="285750" indent="-285750">
              <a:buFont typeface="Arial" panose="020B0604020202020204" pitchFamily="34" charset="0"/>
              <a:buChar char="•"/>
            </a:pPr>
            <a:r>
              <a:rPr lang="en-US" sz="2000" dirty="0"/>
              <a:t>Try to implement scanner for malicious URL.</a:t>
            </a:r>
          </a:p>
          <a:p>
            <a:pPr marL="285750" indent="-285750">
              <a:buFont typeface="Arial" panose="020B0604020202020204" pitchFamily="34" charset="0"/>
              <a:buChar char="•"/>
            </a:pPr>
            <a:r>
              <a:rPr lang="en-US" sz="2000" dirty="0"/>
              <a:t>Increase the accuracy of training model by modifying dataset.</a:t>
            </a:r>
          </a:p>
          <a:p>
            <a:pPr marL="285750" indent="-285750">
              <a:buFont typeface="Arial" panose="020B0604020202020204" pitchFamily="34" charset="0"/>
              <a:buChar char="•"/>
            </a:pPr>
            <a:r>
              <a:rPr lang="en-US" sz="2000" dirty="0"/>
              <a:t>Discover and analyze different forms of malware.</a:t>
            </a:r>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606927271"/>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9" name="Rectangle 8">
            <a:extLst>
              <a:ext uri="{FF2B5EF4-FFF2-40B4-BE49-F238E27FC236}">
                <a16:creationId xmlns:a16="http://schemas.microsoft.com/office/drawing/2014/main" id="{4328E765-DD08-1290-5CF6-3F7177101B38}"/>
              </a:ext>
            </a:extLst>
          </p:cNvPr>
          <p:cNvSpPr/>
          <p:nvPr/>
        </p:nvSpPr>
        <p:spPr>
          <a:xfrm>
            <a:off x="1237582" y="742752"/>
            <a:ext cx="323518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Conclusion</a:t>
            </a:r>
          </a:p>
        </p:txBody>
      </p:sp>
      <p:sp>
        <p:nvSpPr>
          <p:cNvPr id="2" name="TextBox 1">
            <a:extLst>
              <a:ext uri="{FF2B5EF4-FFF2-40B4-BE49-F238E27FC236}">
                <a16:creationId xmlns:a16="http://schemas.microsoft.com/office/drawing/2014/main" id="{B36A208B-682E-35CC-0207-ECA6344F9BD9}"/>
              </a:ext>
            </a:extLst>
          </p:cNvPr>
          <p:cNvSpPr txBox="1"/>
          <p:nvPr/>
        </p:nvSpPr>
        <p:spPr>
          <a:xfrm>
            <a:off x="1237582" y="2228671"/>
            <a:ext cx="10089179"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We came to know about static malware analysis using machine learning.</a:t>
            </a:r>
          </a:p>
          <a:p>
            <a:pPr marL="285750" indent="-285750">
              <a:buFont typeface="Arial" panose="020B0604020202020204" pitchFamily="34" charset="0"/>
              <a:buChar char="•"/>
            </a:pPr>
            <a:r>
              <a:rPr lang="en-US" sz="2000" dirty="0"/>
              <a:t>This method are not completely accurate.</a:t>
            </a:r>
          </a:p>
          <a:p>
            <a:pPr marL="285750" indent="-285750">
              <a:buFont typeface="Arial" panose="020B0604020202020204" pitchFamily="34" charset="0"/>
              <a:buChar char="•"/>
            </a:pPr>
            <a:r>
              <a:rPr lang="en-US" sz="2000" dirty="0"/>
              <a:t>Selection of dataset and reduction of field is necessary to reduce overfitting.</a:t>
            </a:r>
          </a:p>
          <a:p>
            <a:pPr marL="285750" indent="-285750">
              <a:buFont typeface="Arial" panose="020B0604020202020204" pitchFamily="34" charset="0"/>
              <a:buChar char="•"/>
            </a:pPr>
            <a:r>
              <a:rPr lang="en-US" sz="2000" dirty="0"/>
              <a:t>This Method is just for static analysis using PE file so one has to implement advanced static analysis and dynamic analysis Before concluding any thing.</a:t>
            </a:r>
          </a:p>
          <a:p>
            <a:pPr marL="285750" indent="-285750">
              <a:buFont typeface="Arial" panose="020B0604020202020204" pitchFamily="34" charset="0"/>
              <a:buChar char="•"/>
            </a:pPr>
            <a:r>
              <a:rPr lang="en-US" sz="2000" dirty="0"/>
              <a:t>We came to know about different forms of malware.</a:t>
            </a:r>
          </a:p>
          <a:p>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1793801331"/>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7772B8-D017-1689-D113-50B6D8ABF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9" name="Rectangle 8">
            <a:extLst>
              <a:ext uri="{FF2B5EF4-FFF2-40B4-BE49-F238E27FC236}">
                <a16:creationId xmlns:a16="http://schemas.microsoft.com/office/drawing/2014/main" id="{4328E765-DD08-1290-5CF6-3F7177101B38}"/>
              </a:ext>
            </a:extLst>
          </p:cNvPr>
          <p:cNvSpPr/>
          <p:nvPr/>
        </p:nvSpPr>
        <p:spPr>
          <a:xfrm>
            <a:off x="1216616" y="742752"/>
            <a:ext cx="327711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References</a:t>
            </a:r>
          </a:p>
        </p:txBody>
      </p:sp>
      <p:sp>
        <p:nvSpPr>
          <p:cNvPr id="2" name="TextBox 1">
            <a:extLst>
              <a:ext uri="{FF2B5EF4-FFF2-40B4-BE49-F238E27FC236}">
                <a16:creationId xmlns:a16="http://schemas.microsoft.com/office/drawing/2014/main" id="{B36A208B-682E-35CC-0207-ECA6344F9BD9}"/>
              </a:ext>
            </a:extLst>
          </p:cNvPr>
          <p:cNvSpPr txBox="1"/>
          <p:nvPr/>
        </p:nvSpPr>
        <p:spPr>
          <a:xfrm>
            <a:off x="963953" y="1616486"/>
            <a:ext cx="10753313" cy="4708981"/>
          </a:xfrm>
          <a:prstGeom prst="rect">
            <a:avLst/>
          </a:prstGeom>
          <a:noFill/>
        </p:spPr>
        <p:txBody>
          <a:bodyPr wrap="square" rtlCol="0">
            <a:spAutoFit/>
          </a:bodyPr>
          <a:lstStyle/>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Paper 1: - https://www.sciencedirect.com/science/article/abs/pii/S1383762120301442</a:t>
            </a:r>
          </a:p>
          <a:p>
            <a:pPr marL="285750" indent="-285750">
              <a:buFont typeface="Arial" panose="020B0604020202020204" pitchFamily="34" charset="0"/>
              <a:buChar char="•"/>
            </a:pPr>
            <a:r>
              <a:rPr lang="en-US" sz="2000" dirty="0"/>
              <a:t>Paper 2: -https://link.springer.com/article/10.1631/FITEE.1601325</a:t>
            </a:r>
          </a:p>
          <a:p>
            <a:pPr marL="285750" indent="-285750">
              <a:buFont typeface="Arial" panose="020B0604020202020204" pitchFamily="34" charset="0"/>
              <a:buChar char="•"/>
            </a:pPr>
            <a:r>
              <a:rPr lang="en-US" sz="2000" dirty="0"/>
              <a:t>Paper 3: -https://link.springer.com/chapter/10.1007/978-3-030-04780-1_28</a:t>
            </a:r>
          </a:p>
          <a:p>
            <a:pPr marL="285750" indent="-285750">
              <a:buFont typeface="Arial" panose="020B0604020202020204" pitchFamily="34" charset="0"/>
              <a:buChar char="•"/>
            </a:pPr>
            <a:r>
              <a:rPr lang="en-US" sz="2000" dirty="0"/>
              <a:t>Paper 4: -https://pdfs.semanticscholar.org/2fb8/c4d2a203bc918f5d936036428579ecb09d92.pdf</a:t>
            </a:r>
          </a:p>
          <a:p>
            <a:pPr marL="285750" indent="-285750">
              <a:buFont typeface="Arial" panose="020B0604020202020204" pitchFamily="34" charset="0"/>
              <a:buChar char="•"/>
            </a:pPr>
            <a:r>
              <a:rPr lang="en-US" sz="2000" dirty="0"/>
              <a:t>Paper 5: -https://iopscience.iop.org/article/10.1088/1757-899X/846/1/012036/meta</a:t>
            </a:r>
          </a:p>
          <a:p>
            <a:pPr marL="285750" indent="-285750">
              <a:buFont typeface="Arial" panose="020B0604020202020204" pitchFamily="34" charset="0"/>
              <a:buChar char="•"/>
            </a:pPr>
            <a:r>
              <a:rPr lang="en-US" sz="2000" dirty="0"/>
              <a:t>PyCharm: -https://www.jetbrains.com/pycharm/</a:t>
            </a:r>
          </a:p>
          <a:p>
            <a:pPr marL="285750" indent="-285750">
              <a:buFont typeface="Arial" panose="020B0604020202020204" pitchFamily="34" charset="0"/>
              <a:buChar char="•"/>
            </a:pPr>
            <a:r>
              <a:rPr lang="en-US" sz="2000" dirty="0"/>
              <a:t>Kaggle: -https://www.kaggle.com/c/malware-detection</a:t>
            </a:r>
          </a:p>
          <a:p>
            <a:pPr marL="285750" indent="-285750">
              <a:buFont typeface="Arial" panose="020B0604020202020204" pitchFamily="34" charset="0"/>
              <a:buChar char="•"/>
            </a:pPr>
            <a:r>
              <a:rPr lang="en-US" sz="2000" dirty="0"/>
              <a:t>Practical Malware Analysis: -https://www.oreilly.com/library/view/practical-malware-analysis/9781593272906/</a:t>
            </a:r>
          </a:p>
          <a:p>
            <a:pPr marL="285750" indent="-285750">
              <a:buFont typeface="Arial" panose="020B0604020202020204" pitchFamily="34" charset="0"/>
              <a:buChar char="•"/>
            </a:pPr>
            <a:r>
              <a:rPr lang="en-US" sz="2000" dirty="0"/>
              <a:t>Mastering Machine Learning for Penetration Testing: - https://www.packtpub.com/product/mastering-machine-learning-for-penetration-testing/9781788997409</a:t>
            </a:r>
          </a:p>
          <a:p>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2951465347"/>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250CB9CB-BF29-4791-AD6C-CD3EAD3974C6}"/>
              </a:ext>
            </a:extLst>
          </p:cNvPr>
          <p:cNvSpPr/>
          <p:nvPr/>
        </p:nvSpPr>
        <p:spPr>
          <a:xfrm>
            <a:off x="4252356" y="808687"/>
            <a:ext cx="368729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Introduction</a:t>
            </a:r>
          </a:p>
        </p:txBody>
      </p:sp>
      <p:sp>
        <p:nvSpPr>
          <p:cNvPr id="3" name="TextBox 2">
            <a:extLst>
              <a:ext uri="{FF2B5EF4-FFF2-40B4-BE49-F238E27FC236}">
                <a16:creationId xmlns:a16="http://schemas.microsoft.com/office/drawing/2014/main" id="{F8FBCABF-805A-4C53-97B4-864E8828BF3E}"/>
              </a:ext>
            </a:extLst>
          </p:cNvPr>
          <p:cNvSpPr txBox="1"/>
          <p:nvPr/>
        </p:nvSpPr>
        <p:spPr>
          <a:xfrm>
            <a:off x="1376313" y="1859339"/>
            <a:ext cx="10388339" cy="3477875"/>
          </a:xfrm>
          <a:prstGeom prst="rect">
            <a:avLst/>
          </a:prstGeom>
          <a:noFill/>
        </p:spPr>
        <p:txBody>
          <a:bodyPr wrap="square" rtlCol="0">
            <a:spAutoFit/>
          </a:bodyPr>
          <a:lstStyle/>
          <a:p>
            <a:r>
              <a:rPr lang="en-US" sz="2000" dirty="0"/>
              <a:t>For malware analysis there are generally two methods:</a:t>
            </a:r>
          </a:p>
          <a:p>
            <a:pPr marL="342900" indent="-342900">
              <a:buFont typeface="Arial" panose="020B0604020202020204" pitchFamily="34" charset="0"/>
              <a:buChar char="•"/>
            </a:pPr>
            <a:r>
              <a:rPr lang="en-US" sz="2000" dirty="0"/>
              <a:t>Static Analysis: - In this we are examining the malware without running it.</a:t>
            </a:r>
          </a:p>
          <a:p>
            <a:r>
              <a:rPr lang="en-US" sz="2000" dirty="0"/>
              <a:t>	It is further divide into two types: -</a:t>
            </a:r>
          </a:p>
          <a:p>
            <a:r>
              <a:rPr lang="en-US" sz="2000" dirty="0"/>
              <a:t>		1. Basic Static Analysis</a:t>
            </a:r>
          </a:p>
          <a:p>
            <a:r>
              <a:rPr lang="en-US" sz="2000" dirty="0"/>
              <a:t>		2.Advanced Static Analysis</a:t>
            </a:r>
          </a:p>
          <a:p>
            <a:endParaRPr lang="en-US" sz="2000" dirty="0"/>
          </a:p>
          <a:p>
            <a:pPr marL="342900" indent="-342900">
              <a:buFont typeface="Arial" panose="020B0604020202020204" pitchFamily="34" charset="0"/>
              <a:buChar char="•"/>
            </a:pPr>
            <a:r>
              <a:rPr lang="en-US" sz="2000" dirty="0"/>
              <a:t>Dynamic Analysis: -</a:t>
            </a:r>
            <a:r>
              <a:rPr lang="en-IN" sz="2000" dirty="0"/>
              <a:t>In this we are examining the malware by running it in a safe environment.</a:t>
            </a:r>
          </a:p>
          <a:p>
            <a:r>
              <a:rPr lang="en-US" sz="2000" dirty="0"/>
              <a:t>	It is further divide into two types: -</a:t>
            </a:r>
          </a:p>
          <a:p>
            <a:r>
              <a:rPr lang="en-US" sz="2000" dirty="0"/>
              <a:t>		1.Basic Dynamic Analysis</a:t>
            </a:r>
          </a:p>
          <a:p>
            <a:r>
              <a:rPr lang="en-US" sz="2000" dirty="0"/>
              <a:t>		2. Advanced Dynamic Analysis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113583516"/>
      </p:ext>
    </p:extLst>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6F6AC61E-F68D-44E9-9706-8DC66A6BE33C}"/>
              </a:ext>
            </a:extLst>
          </p:cNvPr>
          <p:cNvSpPr/>
          <p:nvPr/>
        </p:nvSpPr>
        <p:spPr>
          <a:xfrm>
            <a:off x="4561210" y="2834711"/>
            <a:ext cx="30696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4214758811"/>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6F6AC61E-F68D-44E9-9706-8DC66A6BE33C}"/>
              </a:ext>
            </a:extLst>
          </p:cNvPr>
          <p:cNvSpPr/>
          <p:nvPr/>
        </p:nvSpPr>
        <p:spPr>
          <a:xfrm>
            <a:off x="4670130" y="808687"/>
            <a:ext cx="285174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Objective</a:t>
            </a:r>
          </a:p>
        </p:txBody>
      </p:sp>
      <p:sp>
        <p:nvSpPr>
          <p:cNvPr id="3" name="TextBox 2">
            <a:extLst>
              <a:ext uri="{FF2B5EF4-FFF2-40B4-BE49-F238E27FC236}">
                <a16:creationId xmlns:a16="http://schemas.microsoft.com/office/drawing/2014/main" id="{64BCF280-C453-4198-AE00-C05C38BB04F3}"/>
              </a:ext>
            </a:extLst>
          </p:cNvPr>
          <p:cNvSpPr txBox="1"/>
          <p:nvPr/>
        </p:nvSpPr>
        <p:spPr>
          <a:xfrm>
            <a:off x="1151641" y="1923068"/>
            <a:ext cx="9888718" cy="1631216"/>
          </a:xfrm>
          <a:prstGeom prst="rect">
            <a:avLst/>
          </a:prstGeom>
          <a:noFill/>
        </p:spPr>
        <p:txBody>
          <a:bodyPr wrap="square" rtlCol="0">
            <a:spAutoFit/>
          </a:bodyPr>
          <a:lstStyle/>
          <a:p>
            <a:r>
              <a:rPr lang="en-US" sz="2000" dirty="0"/>
              <a:t>The main objective behind this major project to develop an automated tool that can analyze a file and categorize it into a normal file and malicious file.</a:t>
            </a:r>
          </a:p>
          <a:p>
            <a:r>
              <a:rPr lang="en-US" sz="2000" dirty="0"/>
              <a:t>By the help of machine learning we will try to achieve static techniques for malware analysis.</a:t>
            </a:r>
          </a:p>
          <a:p>
            <a:r>
              <a:rPr lang="en-US" sz="2000" dirty="0"/>
              <a:t>We also try  to develop  an application for supporting the tool.</a:t>
            </a:r>
          </a:p>
          <a:p>
            <a:endParaRPr lang="en-IN" sz="2000" dirty="0"/>
          </a:p>
        </p:txBody>
      </p:sp>
    </p:spTree>
    <p:extLst>
      <p:ext uri="{BB962C8B-B14F-4D97-AF65-F5344CB8AC3E}">
        <p14:creationId xmlns:p14="http://schemas.microsoft.com/office/powerpoint/2010/main" val="417943180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9A162AAB-33E8-4A86-9BAC-38D91B993FF5}"/>
              </a:ext>
            </a:extLst>
          </p:cNvPr>
          <p:cNvSpPr/>
          <p:nvPr/>
        </p:nvSpPr>
        <p:spPr>
          <a:xfrm>
            <a:off x="3544660" y="808687"/>
            <a:ext cx="510268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Literature Review</a:t>
            </a:r>
          </a:p>
        </p:txBody>
      </p:sp>
      <p:graphicFrame>
        <p:nvGraphicFramePr>
          <p:cNvPr id="3" name="Table 4">
            <a:extLst>
              <a:ext uri="{FF2B5EF4-FFF2-40B4-BE49-F238E27FC236}">
                <a16:creationId xmlns:a16="http://schemas.microsoft.com/office/drawing/2014/main" id="{2FBAD8F7-6D61-4FCC-88D1-9DA2D7632873}"/>
              </a:ext>
            </a:extLst>
          </p:cNvPr>
          <p:cNvGraphicFramePr>
            <a:graphicFrameLocks noGrp="1"/>
          </p:cNvGraphicFramePr>
          <p:nvPr>
            <p:extLst>
              <p:ext uri="{D42A27DB-BD31-4B8C-83A1-F6EECF244321}">
                <p14:modId xmlns:p14="http://schemas.microsoft.com/office/powerpoint/2010/main" val="3204195494"/>
              </p:ext>
            </p:extLst>
          </p:nvPr>
        </p:nvGraphicFramePr>
        <p:xfrm>
          <a:off x="1" y="1852052"/>
          <a:ext cx="12192000" cy="4261400"/>
        </p:xfrm>
        <a:graphic>
          <a:graphicData uri="http://schemas.openxmlformats.org/drawingml/2006/table">
            <a:tbl>
              <a:tblPr firstRow="1" bandRow="1">
                <a:tableStyleId>{5C22544A-7EE6-4342-B048-85BDC9FD1C3A}</a:tableStyleId>
              </a:tblPr>
              <a:tblGrid>
                <a:gridCol w="1095002">
                  <a:extLst>
                    <a:ext uri="{9D8B030D-6E8A-4147-A177-3AD203B41FA5}">
                      <a16:colId xmlns:a16="http://schemas.microsoft.com/office/drawing/2014/main" val="1381376991"/>
                    </a:ext>
                  </a:extLst>
                </a:gridCol>
                <a:gridCol w="3703952">
                  <a:extLst>
                    <a:ext uri="{9D8B030D-6E8A-4147-A177-3AD203B41FA5}">
                      <a16:colId xmlns:a16="http://schemas.microsoft.com/office/drawing/2014/main" val="865365696"/>
                    </a:ext>
                  </a:extLst>
                </a:gridCol>
                <a:gridCol w="4345047">
                  <a:extLst>
                    <a:ext uri="{9D8B030D-6E8A-4147-A177-3AD203B41FA5}">
                      <a16:colId xmlns:a16="http://schemas.microsoft.com/office/drawing/2014/main" val="4081820828"/>
                    </a:ext>
                  </a:extLst>
                </a:gridCol>
                <a:gridCol w="3047999">
                  <a:extLst>
                    <a:ext uri="{9D8B030D-6E8A-4147-A177-3AD203B41FA5}">
                      <a16:colId xmlns:a16="http://schemas.microsoft.com/office/drawing/2014/main" val="1985571793"/>
                    </a:ext>
                  </a:extLst>
                </a:gridCol>
              </a:tblGrid>
              <a:tr h="297694">
                <a:tc>
                  <a:txBody>
                    <a:bodyPr/>
                    <a:lstStyle/>
                    <a:p>
                      <a:pPr algn="ctr"/>
                      <a:r>
                        <a:rPr lang="en-US" b="0" dirty="0">
                          <a:latin typeface="+mn-lt"/>
                        </a:rPr>
                        <a:t>No.</a:t>
                      </a:r>
                      <a:endParaRPr lang="en-IN" b="0" dirty="0">
                        <a:latin typeface="+mn-lt"/>
                      </a:endParaRPr>
                    </a:p>
                  </a:txBody>
                  <a:tcPr/>
                </a:tc>
                <a:tc>
                  <a:txBody>
                    <a:bodyPr/>
                    <a:lstStyle/>
                    <a:p>
                      <a:pPr algn="ctr"/>
                      <a:r>
                        <a:rPr lang="en-US" b="0" dirty="0">
                          <a:latin typeface="+mn-lt"/>
                        </a:rPr>
                        <a:t>Title</a:t>
                      </a:r>
                      <a:endParaRPr lang="en-IN" b="0" dirty="0">
                        <a:latin typeface="+mn-lt"/>
                      </a:endParaRPr>
                    </a:p>
                  </a:txBody>
                  <a:tcPr/>
                </a:tc>
                <a:tc>
                  <a:txBody>
                    <a:bodyPr/>
                    <a:lstStyle/>
                    <a:p>
                      <a:pPr algn="ctr"/>
                      <a:r>
                        <a:rPr lang="en-US" b="0" dirty="0">
                          <a:latin typeface="+mn-lt"/>
                        </a:rPr>
                        <a:t>Author</a:t>
                      </a:r>
                      <a:endParaRPr lang="en-IN" b="0" dirty="0">
                        <a:latin typeface="+mn-lt"/>
                      </a:endParaRPr>
                    </a:p>
                  </a:txBody>
                  <a:tcPr/>
                </a:tc>
                <a:tc>
                  <a:txBody>
                    <a:bodyPr/>
                    <a:lstStyle/>
                    <a:p>
                      <a:pPr algn="ctr"/>
                      <a:endParaRPr lang="en-IN" b="0" dirty="0">
                        <a:latin typeface="+mn-lt"/>
                      </a:endParaRPr>
                    </a:p>
                  </a:txBody>
                  <a:tcPr/>
                </a:tc>
                <a:extLst>
                  <a:ext uri="{0D108BD9-81ED-4DB2-BD59-A6C34878D82A}">
                    <a16:rowId xmlns:a16="http://schemas.microsoft.com/office/drawing/2014/main" val="1687764458"/>
                  </a:ext>
                </a:extLst>
              </a:tr>
              <a:tr h="967505">
                <a:tc>
                  <a:txBody>
                    <a:bodyPr/>
                    <a:lstStyle/>
                    <a:p>
                      <a:pPr algn="ctr"/>
                      <a:r>
                        <a:rPr lang="en-US" b="0" dirty="0">
                          <a:latin typeface="+mn-lt"/>
                        </a:rPr>
                        <a:t>1.</a:t>
                      </a:r>
                      <a:endParaRPr lang="en-IN" b="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 survey on machine learning-based malware detection in executable files</a:t>
                      </a:r>
                    </a:p>
                  </a:txBody>
                  <a:tcPr/>
                </a:tc>
                <a:tc>
                  <a:txBody>
                    <a:bodyPr/>
                    <a:lstStyle/>
                    <a:p>
                      <a:pPr algn="ctr"/>
                      <a:r>
                        <a:rPr lang="en-IN" sz="2000" b="0" i="0" u="none" strike="noStrike" kern="1200" dirty="0" err="1">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Jagsir</a:t>
                      </a:r>
                      <a:r>
                        <a:rPr lang="en-IN" sz="20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 Singh</a:t>
                      </a:r>
                    </a:p>
                    <a:p>
                      <a:pPr algn="ctr"/>
                      <a:r>
                        <a:rPr lang="en-IN" sz="20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Jaswinder Singh</a:t>
                      </a:r>
                      <a:endParaRPr lang="en-IN" sz="2000" b="0" u="none" dirty="0">
                        <a:solidFill>
                          <a:schemeClr val="tx1"/>
                        </a:solidFill>
                        <a:latin typeface="+mn-lt"/>
                      </a:endParaRPr>
                    </a:p>
                  </a:txBody>
                  <a:tcPr/>
                </a:tc>
                <a:tc>
                  <a:txBody>
                    <a:bodyPr/>
                    <a:lstStyle/>
                    <a:p>
                      <a:pPr algn="ctr"/>
                      <a:r>
                        <a:rPr lang="en-US" b="0" dirty="0">
                          <a:latin typeface="+mn-lt"/>
                        </a:rPr>
                        <a:t>We came to know about  different tools and techniques for malware analysis</a:t>
                      </a:r>
                      <a:endParaRPr lang="en-IN" b="0" dirty="0">
                        <a:latin typeface="+mn-lt"/>
                      </a:endParaRPr>
                    </a:p>
                  </a:txBody>
                  <a:tcPr/>
                </a:tc>
                <a:extLst>
                  <a:ext uri="{0D108BD9-81ED-4DB2-BD59-A6C34878D82A}">
                    <a16:rowId xmlns:a16="http://schemas.microsoft.com/office/drawing/2014/main" val="2948314048"/>
                  </a:ext>
                </a:extLst>
              </a:tr>
              <a:tr h="1190775">
                <a:tc>
                  <a:txBody>
                    <a:bodyPr/>
                    <a:lstStyle/>
                    <a:p>
                      <a:pPr algn="ctr"/>
                      <a:r>
                        <a:rPr lang="en-US" b="0" dirty="0">
                          <a:latin typeface="+mn-lt"/>
                        </a:rPr>
                        <a:t>2.</a:t>
                      </a:r>
                      <a:endParaRPr lang="en-IN" b="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Automatic malware classification and new malware detection using machine learning</a:t>
                      </a:r>
                    </a:p>
                    <a:p>
                      <a:pPr algn="ctr"/>
                      <a:endParaRPr lang="en-IN" b="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u="non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Liu </a:t>
                      </a:r>
                      <a:r>
                        <a:rPr lang="en-IN" sz="1800" u="none" kern="1200" dirty="0" err="1">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Liu</a:t>
                      </a:r>
                      <a:r>
                        <a:rPr lang="en-IN" u="none" dirty="0">
                          <a:solidFill>
                            <a:schemeClr val="tx1"/>
                          </a:solidFill>
                        </a:rPr>
                        <a:t>, </a:t>
                      </a:r>
                      <a:r>
                        <a:rPr lang="en-IN" sz="1800" u="non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Bao-sheng Wang</a:t>
                      </a:r>
                      <a:r>
                        <a:rPr lang="en-IN" u="none" dirty="0">
                          <a:solidFill>
                            <a:schemeClr val="tx1"/>
                          </a:solidFill>
                        </a:rPr>
                        <a:t>, </a:t>
                      </a:r>
                      <a:r>
                        <a:rPr lang="en-IN" sz="1800" u="none"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Bo Yu</a:t>
                      </a:r>
                      <a:r>
                        <a:rPr lang="en-IN" u="none" dirty="0">
                          <a:solidFill>
                            <a:schemeClr val="tx1"/>
                          </a:solidFill>
                        </a:rPr>
                        <a:t> &amp; </a:t>
                      </a:r>
                      <a:r>
                        <a:rPr lang="en-IN" sz="1800" u="none" kern="1200" dirty="0" err="1">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Qiu</a:t>
                      </a:r>
                      <a:r>
                        <a:rPr lang="en-IN" sz="1800" u="none"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-xi Zhong</a:t>
                      </a:r>
                      <a:r>
                        <a:rPr lang="en-IN" u="none" dirty="0">
                          <a:solidFill>
                            <a:schemeClr val="tx1"/>
                          </a:solidFill>
                        </a:rPr>
                        <a:t> </a:t>
                      </a:r>
                      <a:endParaRPr lang="en-IN" b="0" u="none" dirty="0">
                        <a:solidFill>
                          <a:schemeClr val="tx1"/>
                        </a:solidFill>
                        <a:latin typeface="+mn-lt"/>
                      </a:endParaRPr>
                    </a:p>
                    <a:p>
                      <a:pPr algn="ctr"/>
                      <a:endParaRPr lang="en-IN" b="0" dirty="0">
                        <a:latin typeface="+mn-lt"/>
                      </a:endParaRPr>
                    </a:p>
                  </a:txBody>
                  <a:tcPr/>
                </a:tc>
                <a:tc>
                  <a:txBody>
                    <a:bodyPr/>
                    <a:lstStyle/>
                    <a:p>
                      <a:pPr algn="ctr"/>
                      <a:r>
                        <a:rPr lang="en-US" dirty="0"/>
                        <a:t>data processing, decision making, and clustering. </a:t>
                      </a:r>
                      <a:endParaRPr lang="en-IN" b="0" dirty="0">
                        <a:latin typeface="+mn-lt"/>
                      </a:endParaRPr>
                    </a:p>
                  </a:txBody>
                  <a:tcPr/>
                </a:tc>
                <a:extLst>
                  <a:ext uri="{0D108BD9-81ED-4DB2-BD59-A6C34878D82A}">
                    <a16:rowId xmlns:a16="http://schemas.microsoft.com/office/drawing/2014/main" val="937427051"/>
                  </a:ext>
                </a:extLst>
              </a:tr>
              <a:tr h="1414045">
                <a:tc>
                  <a:txBody>
                    <a:bodyPr/>
                    <a:lstStyle/>
                    <a:p>
                      <a:pPr algn="ctr"/>
                      <a:r>
                        <a:rPr lang="en-US" b="0" dirty="0">
                          <a:latin typeface="+mn-lt"/>
                        </a:rPr>
                        <a:t>3.</a:t>
                      </a:r>
                      <a:endParaRPr lang="en-IN" b="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Malware Detection Using Machine Learning and Deep Learning</a:t>
                      </a:r>
                    </a:p>
                    <a:p>
                      <a:pPr algn="ctr"/>
                      <a:endParaRPr lang="en-IN" b="0" dirty="0">
                        <a:latin typeface="+mn-lt"/>
                      </a:endParaRPr>
                    </a:p>
                  </a:txBody>
                  <a:tcPr/>
                </a:tc>
                <a:tc>
                  <a:txBody>
                    <a:bodyPr/>
                    <a:lstStyle/>
                    <a:p>
                      <a:endParaRPr lang="en-IN" dirty="0">
                        <a:effectLst/>
                      </a:endParaRPr>
                    </a:p>
                    <a:p>
                      <a:pPr algn="ctr"/>
                      <a:r>
                        <a:rPr lang="en-IN" sz="1800"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Hemant Rathore</a:t>
                      </a:r>
                      <a:r>
                        <a:rPr lang="en-IN" sz="1800" kern="1200" dirty="0">
                          <a:solidFill>
                            <a:schemeClr val="tx1"/>
                          </a:solidFill>
                          <a:effectLst/>
                          <a:latin typeface="+mn-lt"/>
                          <a:ea typeface="+mn-ea"/>
                          <a:cs typeface="+mn-cs"/>
                        </a:rPr>
                        <a:t>, </a:t>
                      </a:r>
                    </a:p>
                    <a:p>
                      <a:pPr algn="ctr"/>
                      <a:r>
                        <a:rPr lang="en-IN" sz="1800" kern="1200" dirty="0">
                          <a:solidFill>
                            <a:schemeClr val="tx1"/>
                          </a:solidFill>
                          <a:effectLst/>
                          <a:latin typeface="+mn-lt"/>
                          <a:ea typeface="+mn-ea"/>
                          <a:cs typeface="+mn-cs"/>
                          <a:hlinkClick r:id="rId9">
                            <a:extLst>
                              <a:ext uri="{A12FA001-AC4F-418D-AE19-62706E023703}">
                                <ahyp:hlinkClr xmlns:ahyp="http://schemas.microsoft.com/office/drawing/2018/hyperlinkcolor" val="tx"/>
                              </a:ext>
                            </a:extLst>
                          </a:hlinkClick>
                        </a:rPr>
                        <a:t>Swati Agarwal</a:t>
                      </a:r>
                      <a:r>
                        <a:rPr lang="en-IN" sz="1800" kern="1200" dirty="0">
                          <a:solidFill>
                            <a:schemeClr val="tx1"/>
                          </a:solidFill>
                          <a:effectLst/>
                          <a:latin typeface="+mn-lt"/>
                          <a:ea typeface="+mn-ea"/>
                          <a:cs typeface="+mn-cs"/>
                        </a:rPr>
                        <a:t>, </a:t>
                      </a:r>
                    </a:p>
                    <a:p>
                      <a:pPr algn="ctr"/>
                      <a:r>
                        <a:rPr lang="en-IN" sz="1800" kern="1200" dirty="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Sanjay K. Sahay</a:t>
                      </a:r>
                      <a:r>
                        <a:rPr lang="en-IN" sz="1800" kern="1200" dirty="0">
                          <a:solidFill>
                            <a:schemeClr val="tx1"/>
                          </a:solidFill>
                          <a:effectLst/>
                          <a:latin typeface="+mn-lt"/>
                          <a:ea typeface="+mn-ea"/>
                          <a:cs typeface="+mn-cs"/>
                        </a:rPr>
                        <a:t> &amp; </a:t>
                      </a:r>
                    </a:p>
                    <a:p>
                      <a:pPr algn="ctr"/>
                      <a:r>
                        <a:rPr lang="en-IN" sz="1800" kern="1200" dirty="0">
                          <a:solidFill>
                            <a:schemeClr val="tx1"/>
                          </a:solidFill>
                          <a:effectLst/>
                          <a:latin typeface="+mn-lt"/>
                          <a:ea typeface="+mn-ea"/>
                          <a:cs typeface="+mn-cs"/>
                          <a:hlinkClick r:id="rId11">
                            <a:extLst>
                              <a:ext uri="{A12FA001-AC4F-418D-AE19-62706E023703}">
                                <ahyp:hlinkClr xmlns:ahyp="http://schemas.microsoft.com/office/drawing/2018/hyperlinkcolor" val="tx"/>
                              </a:ext>
                            </a:extLst>
                          </a:hlinkClick>
                        </a:rPr>
                        <a:t>Mohit Sewak</a:t>
                      </a:r>
                      <a:r>
                        <a:rPr lang="en-IN" sz="1800" kern="1200" dirty="0">
                          <a:solidFill>
                            <a:schemeClr val="tx1"/>
                          </a:solidFill>
                          <a:effectLst/>
                          <a:latin typeface="+mn-lt"/>
                          <a:ea typeface="+mn-ea"/>
                          <a:cs typeface="+mn-cs"/>
                        </a:rPr>
                        <a:t> </a:t>
                      </a:r>
                    </a:p>
                    <a:p>
                      <a:pPr algn="ctr"/>
                      <a:endParaRPr lang="en-IN" b="0" dirty="0">
                        <a:latin typeface="+mn-lt"/>
                      </a:endParaRPr>
                    </a:p>
                  </a:txBody>
                  <a:tcPr/>
                </a:tc>
                <a:tc>
                  <a:txBody>
                    <a:bodyPr/>
                    <a:lstStyle/>
                    <a:p>
                      <a:pPr algn="ctr"/>
                      <a:r>
                        <a:rPr lang="en-US" dirty="0"/>
                        <a:t>feature extraction and feature reduction</a:t>
                      </a:r>
                      <a:endParaRPr lang="en-IN" b="0" dirty="0">
                        <a:latin typeface="+mn-lt"/>
                      </a:endParaRPr>
                    </a:p>
                  </a:txBody>
                  <a:tcPr/>
                </a:tc>
                <a:extLst>
                  <a:ext uri="{0D108BD9-81ED-4DB2-BD59-A6C34878D82A}">
                    <a16:rowId xmlns:a16="http://schemas.microsoft.com/office/drawing/2014/main" val="1737778405"/>
                  </a:ext>
                </a:extLst>
              </a:tr>
            </a:tbl>
          </a:graphicData>
        </a:graphic>
      </p:graphicFrame>
    </p:spTree>
    <p:extLst>
      <p:ext uri="{BB962C8B-B14F-4D97-AF65-F5344CB8AC3E}">
        <p14:creationId xmlns:p14="http://schemas.microsoft.com/office/powerpoint/2010/main" val="2540515811"/>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graphicFrame>
        <p:nvGraphicFramePr>
          <p:cNvPr id="3" name="Table 4">
            <a:extLst>
              <a:ext uri="{FF2B5EF4-FFF2-40B4-BE49-F238E27FC236}">
                <a16:creationId xmlns:a16="http://schemas.microsoft.com/office/drawing/2014/main" id="{C874040D-BBD5-4211-845C-38D939417905}"/>
              </a:ext>
            </a:extLst>
          </p:cNvPr>
          <p:cNvGraphicFramePr>
            <a:graphicFrameLocks noGrp="1"/>
          </p:cNvGraphicFramePr>
          <p:nvPr>
            <p:extLst>
              <p:ext uri="{D42A27DB-BD31-4B8C-83A1-F6EECF244321}">
                <p14:modId xmlns:p14="http://schemas.microsoft.com/office/powerpoint/2010/main" val="3670717798"/>
              </p:ext>
            </p:extLst>
          </p:nvPr>
        </p:nvGraphicFramePr>
        <p:xfrm>
          <a:off x="1059991" y="1852051"/>
          <a:ext cx="10072017" cy="4442198"/>
        </p:xfrm>
        <a:graphic>
          <a:graphicData uri="http://schemas.openxmlformats.org/drawingml/2006/table">
            <a:tbl>
              <a:tblPr firstRow="1" bandRow="1">
                <a:tableStyleId>{5C22544A-7EE6-4342-B048-85BDC9FD1C3A}</a:tableStyleId>
              </a:tblPr>
              <a:tblGrid>
                <a:gridCol w="904599">
                  <a:extLst>
                    <a:ext uri="{9D8B030D-6E8A-4147-A177-3AD203B41FA5}">
                      <a16:colId xmlns:a16="http://schemas.microsoft.com/office/drawing/2014/main" val="1381376991"/>
                    </a:ext>
                  </a:extLst>
                </a:gridCol>
                <a:gridCol w="3049423">
                  <a:extLst>
                    <a:ext uri="{9D8B030D-6E8A-4147-A177-3AD203B41FA5}">
                      <a16:colId xmlns:a16="http://schemas.microsoft.com/office/drawing/2014/main" val="865365696"/>
                    </a:ext>
                  </a:extLst>
                </a:gridCol>
                <a:gridCol w="3599991">
                  <a:extLst>
                    <a:ext uri="{9D8B030D-6E8A-4147-A177-3AD203B41FA5}">
                      <a16:colId xmlns:a16="http://schemas.microsoft.com/office/drawing/2014/main" val="4081820828"/>
                    </a:ext>
                  </a:extLst>
                </a:gridCol>
                <a:gridCol w="2518004">
                  <a:extLst>
                    <a:ext uri="{9D8B030D-6E8A-4147-A177-3AD203B41FA5}">
                      <a16:colId xmlns:a16="http://schemas.microsoft.com/office/drawing/2014/main" val="1985571793"/>
                    </a:ext>
                  </a:extLst>
                </a:gridCol>
              </a:tblGrid>
              <a:tr h="378249">
                <a:tc>
                  <a:txBody>
                    <a:bodyPr/>
                    <a:lstStyle/>
                    <a:p>
                      <a:pPr algn="ctr"/>
                      <a:r>
                        <a:rPr lang="en-US" b="0" dirty="0">
                          <a:latin typeface="+mn-lt"/>
                        </a:rPr>
                        <a:t>No.</a:t>
                      </a:r>
                      <a:endParaRPr lang="en-IN" b="0" dirty="0">
                        <a:latin typeface="+mn-lt"/>
                      </a:endParaRPr>
                    </a:p>
                  </a:txBody>
                  <a:tcPr/>
                </a:tc>
                <a:tc>
                  <a:txBody>
                    <a:bodyPr/>
                    <a:lstStyle/>
                    <a:p>
                      <a:pPr algn="ctr"/>
                      <a:r>
                        <a:rPr lang="en-US" b="0" dirty="0">
                          <a:latin typeface="+mn-lt"/>
                        </a:rPr>
                        <a:t>Title</a:t>
                      </a:r>
                      <a:endParaRPr lang="en-IN" b="0" dirty="0">
                        <a:latin typeface="+mn-lt"/>
                      </a:endParaRPr>
                    </a:p>
                  </a:txBody>
                  <a:tcPr/>
                </a:tc>
                <a:tc>
                  <a:txBody>
                    <a:bodyPr/>
                    <a:lstStyle/>
                    <a:p>
                      <a:pPr algn="ctr"/>
                      <a:r>
                        <a:rPr lang="en-US" b="0" dirty="0">
                          <a:latin typeface="+mn-lt"/>
                        </a:rPr>
                        <a:t>Author</a:t>
                      </a:r>
                      <a:endParaRPr lang="en-IN" b="0" dirty="0">
                        <a:latin typeface="+mn-lt"/>
                      </a:endParaRPr>
                    </a:p>
                  </a:txBody>
                  <a:tcPr/>
                </a:tc>
                <a:tc>
                  <a:txBody>
                    <a:bodyPr/>
                    <a:lstStyle/>
                    <a:p>
                      <a:pPr algn="ctr"/>
                      <a:endParaRPr lang="en-IN" b="0" dirty="0">
                        <a:latin typeface="+mn-lt"/>
                      </a:endParaRPr>
                    </a:p>
                  </a:txBody>
                  <a:tcPr/>
                </a:tc>
                <a:extLst>
                  <a:ext uri="{0D108BD9-81ED-4DB2-BD59-A6C34878D82A}">
                    <a16:rowId xmlns:a16="http://schemas.microsoft.com/office/drawing/2014/main" val="1687764458"/>
                  </a:ext>
                </a:extLst>
              </a:tr>
              <a:tr h="1229309">
                <a:tc>
                  <a:txBody>
                    <a:bodyPr/>
                    <a:lstStyle/>
                    <a:p>
                      <a:pPr algn="ctr"/>
                      <a:r>
                        <a:rPr lang="en-US" b="0" dirty="0">
                          <a:latin typeface="+mn-lt"/>
                        </a:rPr>
                        <a:t>4.</a:t>
                      </a:r>
                      <a:endParaRPr lang="en-IN" b="0" dirty="0">
                        <a:latin typeface="+mn-lt"/>
                      </a:endParaRPr>
                    </a:p>
                  </a:txBody>
                  <a:tcPr/>
                </a:tc>
                <a:tc>
                  <a:txBody>
                    <a:bodyPr/>
                    <a:lstStyle/>
                    <a:p>
                      <a:r>
                        <a:rPr lang="en-US" sz="1800" b="1" i="0" kern="1200" dirty="0">
                          <a:solidFill>
                            <a:schemeClr val="dk1"/>
                          </a:solidFill>
                          <a:effectLst/>
                          <a:latin typeface="+mn-lt"/>
                          <a:ea typeface="+mn-ea"/>
                          <a:cs typeface="+mn-cs"/>
                        </a:rPr>
                        <a:t>Malware Detection with Deep Neural Network Using Process Behavior</a:t>
                      </a:r>
                    </a:p>
                  </a:txBody>
                  <a:tcPr/>
                </a:tc>
                <a:tc>
                  <a:txBody>
                    <a:bodyPr/>
                    <a:lstStyle/>
                    <a:p>
                      <a:pPr algn="ctr"/>
                      <a:r>
                        <a:rPr lang="es-ES" dirty="0">
                          <a:solidFill>
                            <a:schemeClr val="tx1"/>
                          </a:solidFill>
                        </a:rPr>
                        <a:t>Hoda El Merabet1 , </a:t>
                      </a:r>
                      <a:r>
                        <a:rPr lang="es-ES" dirty="0" err="1">
                          <a:solidFill>
                            <a:schemeClr val="tx1"/>
                          </a:solidFill>
                        </a:rPr>
                        <a:t>Abderrahmane</a:t>
                      </a:r>
                      <a:r>
                        <a:rPr lang="es-ES" dirty="0">
                          <a:solidFill>
                            <a:schemeClr val="tx1"/>
                          </a:solidFill>
                        </a:rPr>
                        <a:t> Hajraoui2 </a:t>
                      </a:r>
                      <a:endParaRPr lang="en-IN" sz="2400" b="0" u="none" dirty="0">
                        <a:solidFill>
                          <a:schemeClr val="tx1"/>
                        </a:solidFill>
                        <a:latin typeface="+mn-lt"/>
                      </a:endParaRPr>
                    </a:p>
                  </a:txBody>
                  <a:tcPr/>
                </a:tc>
                <a:tc>
                  <a:txBody>
                    <a:bodyPr/>
                    <a:lstStyle/>
                    <a:p>
                      <a:pPr algn="ctr"/>
                      <a:r>
                        <a:rPr lang="en-US" dirty="0"/>
                        <a:t>detection of malware designed for Windows operating systems</a:t>
                      </a:r>
                      <a:endParaRPr lang="en-IN" b="0" dirty="0">
                        <a:latin typeface="+mn-lt"/>
                      </a:endParaRPr>
                    </a:p>
                  </a:txBody>
                  <a:tcPr/>
                </a:tc>
                <a:extLst>
                  <a:ext uri="{0D108BD9-81ED-4DB2-BD59-A6C34878D82A}">
                    <a16:rowId xmlns:a16="http://schemas.microsoft.com/office/drawing/2014/main" val="2948314048"/>
                  </a:ext>
                </a:extLst>
              </a:tr>
              <a:tr h="1512996">
                <a:tc>
                  <a:txBody>
                    <a:bodyPr/>
                    <a:lstStyle/>
                    <a:p>
                      <a:pPr algn="ctr"/>
                      <a:r>
                        <a:rPr lang="en-US" b="0" dirty="0">
                          <a:latin typeface="+mn-lt"/>
                        </a:rPr>
                        <a:t>5.</a:t>
                      </a:r>
                      <a:endParaRPr lang="en-IN" b="0" dirty="0">
                        <a:latin typeface="+mn-lt"/>
                      </a:endParaRPr>
                    </a:p>
                  </a:txBody>
                  <a:tcPr/>
                </a:tc>
                <a:tc>
                  <a:txBody>
                    <a:bodyPr/>
                    <a:lstStyle/>
                    <a:p>
                      <a:r>
                        <a:rPr lang="en-US" sz="1800" b="1" i="0" kern="1200">
                          <a:solidFill>
                            <a:schemeClr val="dk1"/>
                          </a:solidFill>
                          <a:effectLst/>
                          <a:latin typeface="+mn-lt"/>
                          <a:ea typeface="+mn-ea"/>
                          <a:cs typeface="+mn-cs"/>
                        </a:rPr>
                        <a:t>Static and Dynamic Malware Analysis Using Machine Learning</a:t>
                      </a:r>
                    </a:p>
                    <a:p>
                      <a:pPr algn="ctr"/>
                      <a:endParaRPr lang="en-IN" b="0" dirty="0">
                        <a:latin typeface="+mn-lt"/>
                      </a:endParaRPr>
                    </a:p>
                  </a:txBody>
                  <a:tcPr/>
                </a:tc>
                <a:tc>
                  <a:txBody>
                    <a:bodyPr/>
                    <a:lstStyle/>
                    <a:p>
                      <a:r>
                        <a:rPr lang="en-IN" sz="180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Muhammad Ijaz</a:t>
                      </a:r>
                      <a:r>
                        <a:rPr lang="en-IN" dirty="0">
                          <a:solidFill>
                            <a:schemeClr val="tx1"/>
                          </a:solidFill>
                          <a:effectLst/>
                        </a:rPr>
                        <a:t>; </a:t>
                      </a:r>
                      <a:r>
                        <a:rPr lang="en-IN" sz="180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Muhammad Hanif </a:t>
                      </a:r>
                      <a:r>
                        <a:rPr lang="en-IN" sz="1800" u="none" strike="noStrike" kern="1200" dirty="0" err="1">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Durad</a:t>
                      </a:r>
                      <a:r>
                        <a:rPr lang="en-IN" dirty="0">
                          <a:solidFill>
                            <a:schemeClr val="tx1"/>
                          </a:solidFill>
                          <a:effectLst/>
                        </a:rPr>
                        <a:t>; </a:t>
                      </a:r>
                      <a:r>
                        <a:rPr lang="en-IN" sz="1800" u="none" strike="noStrike"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Maliha Ismail</a:t>
                      </a:r>
                      <a:endParaRPr lang="en-IN" dirty="0">
                        <a:solidFill>
                          <a:schemeClr val="tx1"/>
                        </a:solidFill>
                        <a:effectLst/>
                      </a:endParaRPr>
                    </a:p>
                    <a:p>
                      <a:br>
                        <a:rPr lang="en-IN" sz="1800" b="0" i="0" kern="1200" dirty="0">
                          <a:solidFill>
                            <a:schemeClr val="dk1"/>
                          </a:solidFill>
                          <a:effectLst/>
                          <a:latin typeface="+mn-lt"/>
                          <a:ea typeface="+mn-ea"/>
                          <a:cs typeface="+mn-cs"/>
                        </a:rPr>
                      </a:br>
                      <a:endParaRPr lang="en-IN" b="0" dirty="0">
                        <a:latin typeface="+mn-lt"/>
                      </a:endParaRPr>
                    </a:p>
                  </a:txBody>
                  <a:tcPr/>
                </a:tc>
                <a:tc>
                  <a:txBody>
                    <a:bodyPr/>
                    <a:lstStyle/>
                    <a:p>
                      <a:pPr algn="ctr"/>
                      <a:r>
                        <a:rPr lang="en-US" dirty="0"/>
                        <a:t>Recurrent Neural Network (RNN) to extract features of process behavior.</a:t>
                      </a:r>
                    </a:p>
                    <a:p>
                      <a:pPr algn="ctr"/>
                      <a:r>
                        <a:rPr lang="en-US" dirty="0"/>
                        <a:t>Convolutional Neural Network (CNN) to classify feature images which are generated by the extracted features from the trained RNN</a:t>
                      </a:r>
                      <a:endParaRPr lang="en-IN" b="0" dirty="0">
                        <a:latin typeface="+mn-lt"/>
                      </a:endParaRPr>
                    </a:p>
                  </a:txBody>
                  <a:tcPr/>
                </a:tc>
                <a:extLst>
                  <a:ext uri="{0D108BD9-81ED-4DB2-BD59-A6C34878D82A}">
                    <a16:rowId xmlns:a16="http://schemas.microsoft.com/office/drawing/2014/main" val="937427051"/>
                  </a:ext>
                </a:extLst>
              </a:tr>
            </a:tbl>
          </a:graphicData>
        </a:graphic>
      </p:graphicFrame>
      <p:sp>
        <p:nvSpPr>
          <p:cNvPr id="5" name="Rectangle 4">
            <a:extLst>
              <a:ext uri="{FF2B5EF4-FFF2-40B4-BE49-F238E27FC236}">
                <a16:creationId xmlns:a16="http://schemas.microsoft.com/office/drawing/2014/main" id="{87FA0B39-F8C3-4084-AF7C-7F6657E15054}"/>
              </a:ext>
            </a:extLst>
          </p:cNvPr>
          <p:cNvSpPr/>
          <p:nvPr/>
        </p:nvSpPr>
        <p:spPr>
          <a:xfrm>
            <a:off x="3544659" y="808687"/>
            <a:ext cx="510268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Literature Review</a:t>
            </a:r>
          </a:p>
        </p:txBody>
      </p:sp>
    </p:spTree>
    <p:extLst>
      <p:ext uri="{BB962C8B-B14F-4D97-AF65-F5344CB8AC3E}">
        <p14:creationId xmlns:p14="http://schemas.microsoft.com/office/powerpoint/2010/main" val="3546596757"/>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C427C-1F90-4459-A240-1F4FB706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
        <p:nvSpPr>
          <p:cNvPr id="2" name="Rectangle 1">
            <a:extLst>
              <a:ext uri="{FF2B5EF4-FFF2-40B4-BE49-F238E27FC236}">
                <a16:creationId xmlns:a16="http://schemas.microsoft.com/office/drawing/2014/main" id="{6F6AC61E-F68D-44E9-9706-8DC66A6BE33C}"/>
              </a:ext>
            </a:extLst>
          </p:cNvPr>
          <p:cNvSpPr/>
          <p:nvPr/>
        </p:nvSpPr>
        <p:spPr>
          <a:xfrm>
            <a:off x="3076462" y="2834711"/>
            <a:ext cx="603908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Proposed Mythology</a:t>
            </a:r>
          </a:p>
        </p:txBody>
      </p:sp>
    </p:spTree>
    <p:extLst>
      <p:ext uri="{BB962C8B-B14F-4D97-AF65-F5344CB8AC3E}">
        <p14:creationId xmlns:p14="http://schemas.microsoft.com/office/powerpoint/2010/main" val="182412468"/>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D549CF-C860-CD54-0EA4-18E9B95BB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2112" y="1945341"/>
            <a:ext cx="1247775" cy="4338918"/>
          </a:xfrm>
          <a:prstGeom prst="rect">
            <a:avLst/>
          </a:prstGeom>
        </p:spPr>
      </p:pic>
      <p:sp>
        <p:nvSpPr>
          <p:cNvPr id="6" name="Rectangle 5">
            <a:extLst>
              <a:ext uri="{FF2B5EF4-FFF2-40B4-BE49-F238E27FC236}">
                <a16:creationId xmlns:a16="http://schemas.microsoft.com/office/drawing/2014/main" id="{5104210B-37B6-232F-1029-7FC5B2084A96}"/>
              </a:ext>
            </a:extLst>
          </p:cNvPr>
          <p:cNvSpPr/>
          <p:nvPr/>
        </p:nvSpPr>
        <p:spPr>
          <a:xfrm>
            <a:off x="1190953" y="808687"/>
            <a:ext cx="513307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Tool Process Flow</a:t>
            </a:r>
          </a:p>
        </p:txBody>
      </p:sp>
      <p:pic>
        <p:nvPicPr>
          <p:cNvPr id="7" name="Picture 6">
            <a:extLst>
              <a:ext uri="{FF2B5EF4-FFF2-40B4-BE49-F238E27FC236}">
                <a16:creationId xmlns:a16="http://schemas.microsoft.com/office/drawing/2014/main" id="{73540D91-9694-27EC-6FA8-8E3C9AB65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63953" cy="1270352"/>
          </a:xfrm>
          <a:prstGeom prst="rect">
            <a:avLst/>
          </a:prstGeom>
        </p:spPr>
      </p:pic>
    </p:spTree>
    <p:extLst>
      <p:ext uri="{BB962C8B-B14F-4D97-AF65-F5344CB8AC3E}">
        <p14:creationId xmlns:p14="http://schemas.microsoft.com/office/powerpoint/2010/main" val="75243525"/>
      </p:ext>
    </p:extLst>
  </p:cSld>
  <p:clrMapOvr>
    <a:masterClrMapping/>
  </p:clrMapOvr>
  <p:transition spd="slow">
    <p:randomBar dir="vert"/>
  </p:transition>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977</TotalTime>
  <Words>1544</Words>
  <Application>Microsoft Office PowerPoint</Application>
  <PresentationFormat>Widescreen</PresentationFormat>
  <Paragraphs>173</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Dubey</dc:creator>
  <cp:lastModifiedBy>Sumit Dubey</cp:lastModifiedBy>
  <cp:revision>46</cp:revision>
  <dcterms:created xsi:type="dcterms:W3CDTF">2022-04-24T06:44:29Z</dcterms:created>
  <dcterms:modified xsi:type="dcterms:W3CDTF">2022-07-24T10:49:40Z</dcterms:modified>
</cp:coreProperties>
</file>